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2"/>
    <p:sldMasterId id="2147483659" r:id="rId3"/>
    <p:sldMasterId id="2147483652" r:id="rId4"/>
    <p:sldMasterId id="2147483657" r:id="rId5"/>
    <p:sldMasterId id="2147483664" r:id="rId6"/>
    <p:sldMasterId id="2147483665" r:id="rId7"/>
    <p:sldMasterId id="2147483660" r:id="rId8"/>
    <p:sldMasterId id="2147483661" r:id="rId9"/>
    <p:sldMasterId id="2147484811" r:id="rId10"/>
  </p:sldMasterIdLst>
  <p:notesMasterIdLst>
    <p:notesMasterId r:id="rId35"/>
  </p:notesMasterIdLst>
  <p:handoutMasterIdLst>
    <p:handoutMasterId r:id="rId36"/>
  </p:handoutMasterIdLst>
  <p:sldIdLst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274" r:id="rId23"/>
    <p:sldId id="258" r:id="rId24"/>
    <p:sldId id="270" r:id="rId25"/>
    <p:sldId id="277" r:id="rId26"/>
    <p:sldId id="278" r:id="rId27"/>
    <p:sldId id="279" r:id="rId28"/>
    <p:sldId id="281" r:id="rId29"/>
    <p:sldId id="283" r:id="rId30"/>
    <p:sldId id="284" r:id="rId31"/>
    <p:sldId id="285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8996A0"/>
    <a:srgbClr val="C8223A"/>
    <a:srgbClr val="801625"/>
    <a:srgbClr val="BAC5C6"/>
    <a:srgbClr val="A51C30"/>
    <a:srgbClr val="293352"/>
    <a:srgbClr val="8C8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922" autoAdjust="0"/>
  </p:normalViewPr>
  <p:slideViewPr>
    <p:cSldViewPr snapToObjects="1">
      <p:cViewPr varScale="1">
        <p:scale>
          <a:sx n="84" d="100"/>
          <a:sy n="84" d="100"/>
        </p:scale>
        <p:origin x="23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5" d="100"/>
          <a:sy n="75" d="100"/>
        </p:scale>
        <p:origin x="-333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75DCDB67-F0C3-4582-967D-BA7C85B2CB00}"/>
    <pc:docChg chg="modSld">
      <pc:chgData name="" userId="" providerId="" clId="Web-{75DCDB67-F0C3-4582-967D-BA7C85B2CB00}" dt="2018-03-13T18:02:45.269" v="43"/>
      <pc:docMkLst>
        <pc:docMk/>
      </pc:docMkLst>
      <pc:sldChg chg="modNotes">
        <pc:chgData name="" userId="" providerId="" clId="Web-{75DCDB67-F0C3-4582-967D-BA7C85B2CB00}" dt="2018-03-13T17:53:27.656" v="22"/>
        <pc:sldMkLst>
          <pc:docMk/>
          <pc:sldMk cId="0" sldId="258"/>
        </pc:sldMkLst>
      </pc:sldChg>
      <pc:sldChg chg="modNotes">
        <pc:chgData name="" userId="" providerId="" clId="Web-{75DCDB67-F0C3-4582-967D-BA7C85B2CB00}" dt="2018-03-13T18:02:45.269" v="43"/>
        <pc:sldMkLst>
          <pc:docMk/>
          <pc:sldMk cId="0" sldId="28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591181CA-06C7-4ED5-AABE-AAE8F7EB7F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xmlns="" id="{F82D4C31-863F-438C-99BA-2B8AF26D413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95E47649-1CEB-4532-8636-55A36E1BC7C4}" type="datetime1">
              <a:rPr lang="en-US" altLang="en-US"/>
              <a:pPr>
                <a:defRPr/>
              </a:pPr>
              <a:t>3/15/2018</a:t>
            </a:fld>
            <a:endParaRPr lang="en-US" altLang="en-US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xmlns="" id="{D6D79AA4-A3FC-4EBC-8E9F-13393DBB358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xmlns="" id="{EB4BF72C-3434-4E8C-89CE-1158D3F2B2E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12E2FC60-1BA1-4979-ABE5-CC55797E4D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507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7613FD2-0056-4C9D-ABA7-23FF905929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66C0E00-9BF1-41FE-B28B-779C7D4F06C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5A83DFDC-7F1F-4E99-8961-EDA67FB18445}" type="datetime1">
              <a:rPr lang="en-US" altLang="en-US"/>
              <a:pPr>
                <a:defRPr/>
              </a:pPr>
              <a:t>3/15/2018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A97DAD65-A11C-43BF-A81E-37B4E73CE8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49C37EB6-1748-414F-A536-3C5FE1459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64A355-DCEB-455C-A7B0-8F390794F1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DBEA14-3F68-401E-86C5-C366A5A43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61AF9F-8E04-4C2C-B4D1-749D97F85C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2450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Word/Excel</a:t>
            </a:r>
          </a:p>
          <a:p>
            <a:endParaRPr lang="en-US" dirty="0" smtClean="0"/>
          </a:p>
          <a:p>
            <a:r>
              <a:rPr lang="en-US" dirty="0" smtClean="0"/>
              <a:t>Accountability</a:t>
            </a:r>
          </a:p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E6E25-E602-4111-B241-A835015BDD0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73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>
            <a:extLst>
              <a:ext uri="{FF2B5EF4-FFF2-40B4-BE49-F238E27FC236}">
                <a16:creationId xmlns:a16="http://schemas.microsoft.com/office/drawing/2014/main" xmlns="" id="{FC20A633-EEDA-41A2-AAE6-783481F49C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B32222-48AA-4FFB-80DC-2BE527314853}" type="datetime1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3/15/2018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7651" name="Slide Number Placeholder 6">
            <a:extLst>
              <a:ext uri="{FF2B5EF4-FFF2-40B4-BE49-F238E27FC236}">
                <a16:creationId xmlns:a16="http://schemas.microsoft.com/office/drawing/2014/main" xmlns="" id="{EAB5E746-AC26-4A9E-9359-81974DCB46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B3A99DD-30FD-411E-B570-04A37C3904AB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7652" name="Slide Image Placeholder 1">
            <a:extLst>
              <a:ext uri="{FF2B5EF4-FFF2-40B4-BE49-F238E27FC236}">
                <a16:creationId xmlns:a16="http://schemas.microsoft.com/office/drawing/2014/main" xmlns="" id="{A7CCDC91-CC05-4918-8395-33FDDE12DE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Notes Placeholder 2">
            <a:extLst>
              <a:ext uri="{FF2B5EF4-FFF2-40B4-BE49-F238E27FC236}">
                <a16:creationId xmlns:a16="http://schemas.microsoft.com/office/drawing/2014/main" xmlns="" id="{65546B49-3561-4AAF-B57B-04AC0FCB02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Webb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7654" name="Slide Number Placeholder 3">
            <a:extLst>
              <a:ext uri="{FF2B5EF4-FFF2-40B4-BE49-F238E27FC236}">
                <a16:creationId xmlns:a16="http://schemas.microsoft.com/office/drawing/2014/main" xmlns="" id="{7B470908-70A3-490F-BEBA-E04A69A2225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14CE1D7-4C73-4573-85D7-829C47D759CD}" type="slidenum">
              <a:rPr lang="en-US" altLang="en-US" b="0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95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A83DFDC-7F1F-4E99-8961-EDA67FB18445}" type="datetime1">
              <a:rPr lang="en-US" altLang="en-US" smtClean="0"/>
              <a:pPr>
                <a:defRPr/>
              </a:pPr>
              <a:t>3/15/2018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61AF9F-8E04-4C2C-B4D1-749D97F85CD6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439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9E616A2-5658-4DB5-A6CA-9A703DF74881}" type="datetime1">
              <a:rPr lang="en-US" smtClean="0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B1A17B-551D-4B90-8B61-B7B53292EC5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1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E6E25-E602-4111-B241-A835015BDD0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3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2">
            <a:extLst>
              <a:ext uri="{FF2B5EF4-FFF2-40B4-BE49-F238E27FC236}">
                <a16:creationId xmlns:a16="http://schemas.microsoft.com/office/drawing/2014/main" xmlns="" id="{7B935EE6-B253-466B-B6BE-A33491D48A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A8AF2F6-AC2A-4B12-A1C5-2D1E3C4EAA4C}" type="datetime1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3/15/2018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4339" name="Slide Number Placeholder 6">
            <a:extLst>
              <a:ext uri="{FF2B5EF4-FFF2-40B4-BE49-F238E27FC236}">
                <a16:creationId xmlns:a16="http://schemas.microsoft.com/office/drawing/2014/main" xmlns="" id="{8D783399-1086-4821-BE63-0D9A2DAE2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0691A4-9CC6-462C-B8D7-F8D71C785CE9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4340" name="Slide Image Placeholder 1">
            <a:extLst>
              <a:ext uri="{FF2B5EF4-FFF2-40B4-BE49-F238E27FC236}">
                <a16:creationId xmlns:a16="http://schemas.microsoft.com/office/drawing/2014/main" xmlns="" id="{BBCB43C6-CA86-46F5-AB47-58F26C6FD5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Notes Placeholder 2">
            <a:extLst>
              <a:ext uri="{FF2B5EF4-FFF2-40B4-BE49-F238E27FC236}">
                <a16:creationId xmlns:a16="http://schemas.microsoft.com/office/drawing/2014/main" xmlns="" id="{7ADD7932-2200-410A-9FD9-AEBF3A1EE2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Jon</a:t>
            </a:r>
            <a:r>
              <a:rPr lang="en-US" altLang="en-US" baseline="0" dirty="0" smtClean="0">
                <a:ea typeface="ＭＳ Ｐゴシック" panose="020B0600070205080204" pitchFamily="34" charset="-128"/>
              </a:rPr>
              <a:t> 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4342" name="Slide Number Placeholder 3">
            <a:extLst>
              <a:ext uri="{FF2B5EF4-FFF2-40B4-BE49-F238E27FC236}">
                <a16:creationId xmlns:a16="http://schemas.microsoft.com/office/drawing/2014/main" xmlns="" id="{97D0BF01-0747-4333-9A0A-CB780ADA8DC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207FE24-5AF1-4FB9-8C92-AE09F210F9FF}" type="slidenum">
              <a:rPr lang="en-US" altLang="en-US" b="0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40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A83DFDC-7F1F-4E99-8961-EDA67FB18445}" type="datetime1">
              <a:rPr lang="en-US" altLang="en-US" smtClean="0"/>
              <a:pPr>
                <a:defRPr/>
              </a:pPr>
              <a:t>3/15/2018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61AF9F-8E04-4C2C-B4D1-749D97F85CD6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A83DFDC-7F1F-4E99-8961-EDA67FB18445}" type="datetime1">
              <a:rPr lang="en-US" altLang="en-US" smtClean="0"/>
              <a:pPr>
                <a:defRPr/>
              </a:pPr>
              <a:t>3/15/2018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61AF9F-8E04-4C2C-B4D1-749D97F85CD6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97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Jon/ Webb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A83DFDC-7F1F-4E99-8961-EDA67FB18445}" type="datetime1">
              <a:rPr lang="en-US" altLang="en-US" smtClean="0"/>
              <a:pPr>
                <a:defRPr/>
              </a:pPr>
              <a:t>3/15/2018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61AF9F-8E04-4C2C-B4D1-749D97F85CD6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251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A83DFDC-7F1F-4E99-8961-EDA67FB18445}" type="datetime1">
              <a:rPr lang="en-US" altLang="en-US" smtClean="0"/>
              <a:pPr>
                <a:defRPr/>
              </a:pPr>
              <a:t>3/15/2018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61AF9F-8E04-4C2C-B4D1-749D97F85CD6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294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>
            <a:extLst>
              <a:ext uri="{FF2B5EF4-FFF2-40B4-BE49-F238E27FC236}">
                <a16:creationId xmlns:a16="http://schemas.microsoft.com/office/drawing/2014/main" xmlns="" id="{6D61AEC9-7753-46B8-B0C3-1B873D553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A7C8B8-B065-4FFE-9824-1C76F867FCED}" type="datetime1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3/15/2018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3555" name="Slide Number Placeholder 6">
            <a:extLst>
              <a:ext uri="{FF2B5EF4-FFF2-40B4-BE49-F238E27FC236}">
                <a16:creationId xmlns:a16="http://schemas.microsoft.com/office/drawing/2014/main" xmlns="" id="{89AB90A2-5138-4314-818D-9A6B764BC8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0FF74C2-F717-456F-8F2A-F8AB464B3D92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3556" name="Slide Image Placeholder 1">
            <a:extLst>
              <a:ext uri="{FF2B5EF4-FFF2-40B4-BE49-F238E27FC236}">
                <a16:creationId xmlns:a16="http://schemas.microsoft.com/office/drawing/2014/main" xmlns="" id="{395DF439-5312-4909-8613-BD7E5C8BC9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Notes Placeholder 2">
            <a:extLst>
              <a:ext uri="{FF2B5EF4-FFF2-40B4-BE49-F238E27FC236}">
                <a16:creationId xmlns:a16="http://schemas.microsoft.com/office/drawing/2014/main" xmlns="" id="{83DD3758-B337-4898-8EB3-F1B3227E2E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Webb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3558" name="Slide Number Placeholder 3">
            <a:extLst>
              <a:ext uri="{FF2B5EF4-FFF2-40B4-BE49-F238E27FC236}">
                <a16:creationId xmlns:a16="http://schemas.microsoft.com/office/drawing/2014/main" xmlns="" id="{39229310-AD26-4073-AC57-EF60958B871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B391C4-392C-4749-BCB9-B683731E71C1}" type="slidenum">
              <a:rPr lang="en-US" altLang="en-US" b="0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520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2">
            <a:extLst>
              <a:ext uri="{FF2B5EF4-FFF2-40B4-BE49-F238E27FC236}">
                <a16:creationId xmlns:a16="http://schemas.microsoft.com/office/drawing/2014/main" xmlns="" id="{5A49348A-E011-4130-9194-CE60910D53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D8E058B-2DDB-4B30-917E-9B8898E0F06A}" type="datetime1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3/15/2018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5603" name="Slide Number Placeholder 6">
            <a:extLst>
              <a:ext uri="{FF2B5EF4-FFF2-40B4-BE49-F238E27FC236}">
                <a16:creationId xmlns:a16="http://schemas.microsoft.com/office/drawing/2014/main" xmlns="" id="{4EEF7808-7E90-47C5-A407-1AA89934E3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7EA8900-F5F2-4F9B-86FD-963B6A526841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5604" name="Slide Image Placeholder 1">
            <a:extLst>
              <a:ext uri="{FF2B5EF4-FFF2-40B4-BE49-F238E27FC236}">
                <a16:creationId xmlns:a16="http://schemas.microsoft.com/office/drawing/2014/main" xmlns="" id="{7E1AC86B-F6D5-4A3C-B657-F96B6B4C81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Notes Placeholder 2">
            <a:extLst>
              <a:ext uri="{FF2B5EF4-FFF2-40B4-BE49-F238E27FC236}">
                <a16:creationId xmlns:a16="http://schemas.microsoft.com/office/drawing/2014/main" xmlns="" id="{AD155493-CC45-4D50-9963-62ECD26563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Webb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5606" name="Slide Number Placeholder 3">
            <a:extLst>
              <a:ext uri="{FF2B5EF4-FFF2-40B4-BE49-F238E27FC236}">
                <a16:creationId xmlns:a16="http://schemas.microsoft.com/office/drawing/2014/main" xmlns="" id="{C9B12ABD-8271-4624-B888-5AFB54DF430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6D1A11-CD47-49F4-82D6-669F98037F22}" type="slidenum">
              <a:rPr lang="en-US" altLang="en-US" b="0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26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arvard_FAD_Vertical_Large.jpeg">
            <a:extLst>
              <a:ext uri="{FF2B5EF4-FFF2-40B4-BE49-F238E27FC236}">
                <a16:creationId xmlns:a16="http://schemas.microsoft.com/office/drawing/2014/main" xmlns="" id="{1D103B14-D929-4DF9-B704-30355A6123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42926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AD_Office for Sponsored Programs_RGB.jpg">
            <a:extLst>
              <a:ext uri="{FF2B5EF4-FFF2-40B4-BE49-F238E27FC236}">
                <a16:creationId xmlns:a16="http://schemas.microsoft.com/office/drawing/2014/main" xmlns="" id="{FDA32CE4-9E62-4863-97A9-B0D939CF4F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44577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Placeholder 1"/>
          <p:cNvSpPr>
            <a:spLocks noGrp="1"/>
          </p:cNvSpPr>
          <p:nvPr>
            <p:ph type="ctrTitle"/>
          </p:nvPr>
        </p:nvSpPr>
        <p:spPr>
          <a:xfrm>
            <a:off x="533400" y="3429000"/>
            <a:ext cx="8077200" cy="1470025"/>
          </a:xfrm>
        </p:spPr>
        <p:txBody>
          <a:bodyPr/>
          <a:lstStyle>
            <a:lvl1pPr algn="ctr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868" name="Text Placeholder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4419600" cy="5334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9497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6D25260E-25CF-4784-AEDC-42AA29CF7C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27AA3-EEA8-45A8-8538-914FA1A9CB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53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152400"/>
            <a:ext cx="18669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448300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D36C2200-9754-40F4-B4DC-CA0C6538CD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6E3D9-B291-41A1-99B7-DA00A7F243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19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8999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5416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328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646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5847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365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101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72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400" b="1" dirty="0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B9982D9-0CB2-4B44-83CB-CD5B37E24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7A99A-6B36-4B8A-88EB-11BEDF25DD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575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8121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8569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144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89ABF6A0-4C3C-4418-B2C9-AA294E207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0A5AE-0250-487F-9B6B-BCE296026C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989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72B2A6A-2B8B-4B0B-999D-E5AA8803E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D19D4-3757-443B-B63B-DCEFC4C57C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14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8873FCFD-067F-48CD-8EE6-CDACCA0EED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22473-F04E-4813-835F-231F5AA7A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605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A8AE1F2-3EA4-4E20-BA0D-F46785995D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1CC19-A386-4355-8667-A4496F5EF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15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7956FD0-2A18-4145-8183-26228EB18C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991B6-147D-4694-9468-068E7D3883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427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5FAB6F4-7B01-4EAF-93E4-7C9F8D177F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B4CD9-D930-4FB6-A82F-0AAD743A2A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928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769F7782-8594-4384-BBEF-96B74024EC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D8F3-0ACD-4A3D-BADA-55F40D27BE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63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CD725409-7653-4FBF-86EF-5D8C389768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99F97-FB94-4E04-9976-1A350B30C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179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FDAF4DA-3E86-44A1-B567-646D9C9A20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3A5C4-DC0C-42D2-8F02-53B91C948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5449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5A0999D-13C8-4A1A-804E-6A6C12A626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82A53-BDBB-40E5-8E59-14AA2F8FD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357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DF6CD58-197D-4AAD-8D54-AE2715C9D9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D6086-5523-44F4-8549-9A19C299D6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530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152400"/>
            <a:ext cx="18669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448300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0FAC495-F7AC-4F91-9694-A2F73ABF41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8B956-841C-4CD2-95AA-4F9BD2A37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0322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7DEA0AF-90F6-49A4-AEC2-D9553254D1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4EBF1-B0A4-4B8A-957A-0DE4BC9566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923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B5BA7E80-4884-4BE2-9EE4-69180F66D1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0D64B-E21D-4F09-A7E0-C841F52CF6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496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21534BE-7125-4674-9CDF-E06103127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3B26C-0E5D-443D-A886-D9569D7F74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989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561A1A4-D0ED-477B-9A94-7DCF957B2C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415C7-A7D4-492A-BFF7-03A3A2400F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178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E0D537B9-4078-43AD-B1D1-D3334EB80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EE69-56E9-4F86-8488-F79058CE1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9252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63E7EC88-CCF7-4995-99FE-6451A51FC2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27E12-7B4C-4520-A3FA-2338E04ADC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96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0E88715-64D9-4C22-B7B0-177C6B033E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A258-350C-4AFF-95B9-BEFE1CC434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67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E4273F7-9A0D-44FF-81F4-61AAA5838E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2ECC9-78DC-47CD-BDA6-42001E30B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430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43AACF1-6B7A-424B-BC1D-143B1E1558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2172F-9334-46D7-9883-DDED1BCA35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384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3633668-9D89-4521-983B-E9C0A751B1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556EB-0659-46BD-9CB6-ECFF04B411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9188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152400"/>
            <a:ext cx="18669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448300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4DD98452-68AA-4E20-9272-3FBB6D49CC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625D4-60A7-4F28-B084-8C88E20DD8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2592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UIT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Headings are Arial 20 points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4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205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69993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91629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6432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4540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5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0941FDE-6CE3-4667-A33E-471851E66A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7147A-30DF-40E0-8487-13922C908D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8470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56815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480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5498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3097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09388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43948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84782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203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6120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628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3E378621-F033-4E61-A462-DACAA13AAF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2109D-36E1-48E5-9828-BA7860096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9439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97439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37712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2838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9267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7110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1050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50530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F575AAEF-7845-4119-AD12-DC58FD14C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A5642-C1F0-4D2C-A39D-2B4DC337CF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0254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BA5D942E-FDC3-4ECB-B7BC-C726278678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741A7-A8E5-4298-B6AC-61CE15349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3679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48CFA96-B682-488A-AD10-61119BA0CA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83078-AEB9-4214-B780-8CA29C3350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4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9CB90316-7625-4492-AC34-4C06F5D1C7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84D29-013F-4415-9C62-34ED1C10B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992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81720DF-BEFD-4487-B866-2B1F96AD26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7A2F2-93A2-49B4-8344-B57D61F1D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8205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2DC1BB8-981D-4D45-8159-98602B717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F4CFD-851D-421F-BFD5-FBAE2EE878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0871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68A45290-5EE0-4033-94CB-BBD239FBA0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DB676-5193-490F-B550-14F00BDB1C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4973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1EF01B55-CF3C-49CE-9E6C-7737D24606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B0235-1F76-4A44-9688-CD206D99FB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879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2F2715F-4F67-4460-9256-ED2894DB8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B318A-B0DF-4DBD-9EC8-8D0D48C7D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1900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6B08156-22F8-4424-A56C-90921800A2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E9CF5-811E-4845-8090-FB140F6DFA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2845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173C0B2-19A7-412B-9F66-E2B951BE08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1B71D-5ADE-423A-ADA0-60DB73118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9117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CF8078FA-F9A7-4960-9DF3-58E6A8E36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9929B-8642-488B-B39E-4B74F76C87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4753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11197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072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0F672C7-24AD-492C-AE79-C9400D5509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6FA77-8F00-485B-91DE-AD9EC933EA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3541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1259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53738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749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82763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6078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0564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0938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7035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88890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51CB-4EDE-4CFE-8B24-3ED482768D9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BA89-B83D-4441-8D21-4A97B31BC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70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235390E-6067-4E12-BA63-6E99305F89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3840B-706C-4277-8C5E-FA53A6076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3478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51CB-4EDE-4CFE-8B24-3ED482768D9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BA89-B83D-4441-8D21-4A97B31BC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178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51CB-4EDE-4CFE-8B24-3ED482768D9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BA89-B83D-4441-8D21-4A97B31BC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6057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51CB-4EDE-4CFE-8B24-3ED482768D9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BA89-B83D-4441-8D21-4A97B31BC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72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51CB-4EDE-4CFE-8B24-3ED482768D9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BA89-B83D-4441-8D21-4A97B31BC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84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51CB-4EDE-4CFE-8B24-3ED482768D9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BA89-B83D-4441-8D21-4A97B31BC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148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51CB-4EDE-4CFE-8B24-3ED482768D9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BA89-B83D-4441-8D21-4A97B31BC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913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36451CB-4EDE-4CFE-8B24-3ED482768D9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8BBA89-B83D-4441-8D21-4A97B31BC437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99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51CB-4EDE-4CFE-8B24-3ED482768D9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BA89-B83D-4441-8D21-4A97B31BC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845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51CB-4EDE-4CFE-8B24-3ED482768D9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BA89-B83D-4441-8D21-4A97B31BC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363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51CB-4EDE-4CFE-8B24-3ED482768D9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BA89-B83D-4441-8D21-4A97B31BC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1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dientbitmap">
            <a:extLst>
              <a:ext uri="{FF2B5EF4-FFF2-40B4-BE49-F238E27FC236}">
                <a16:creationId xmlns:a16="http://schemas.microsoft.com/office/drawing/2014/main" xmlns="" id="{543DF3E6-C75E-4B26-8CE1-708B59A8C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1F72463B-FD8D-4B2F-B1F8-51E0CA7B7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0" y="6324600"/>
            <a:ext cx="91440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 b="0"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fld id="{A1A0496C-CE6A-43EE-8085-E1B26FB61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xmlns="" id="{845E7D7F-B101-436C-9056-28CE083A5A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Page Header Arial Bold 24pts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xmlns="" id="{F5550833-E068-4620-9BCF-F42BF5D096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411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Level 1 Arial 20</a:t>
            </a:r>
          </a:p>
          <a:p>
            <a:pPr lvl="1"/>
            <a:r>
              <a:rPr lang="en-US" altLang="en-US"/>
              <a:t>Level 2 Arial 18</a:t>
            </a:r>
          </a:p>
          <a:p>
            <a:pPr lvl="2"/>
            <a:r>
              <a:rPr lang="en-US" altLang="en-US"/>
              <a:t>Level 3 Arial Light 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9" r:id="rId1"/>
    <p:sldLayoutId id="2147484723" r:id="rId2"/>
    <p:sldLayoutId id="2147484724" r:id="rId3"/>
    <p:sldLayoutId id="2147484725" r:id="rId4"/>
    <p:sldLayoutId id="2147484726" r:id="rId5"/>
    <p:sldLayoutId id="2147484727" r:id="rId6"/>
    <p:sldLayoutId id="2147484728" r:id="rId7"/>
    <p:sldLayoutId id="2147484729" r:id="rId8"/>
    <p:sldLayoutId id="2147484730" r:id="rId9"/>
    <p:sldLayoutId id="2147484731" r:id="rId10"/>
    <p:sldLayoutId id="2147484732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panose="020B0604020202020204" pitchFamily="34" charset="0"/>
        <a:buChar char="•"/>
        <a:defRPr sz="2000">
          <a:solidFill>
            <a:srgbClr val="4D4D4D"/>
          </a:solidFill>
          <a:latin typeface="+mn-lt"/>
          <a:ea typeface="ＭＳ Ｐゴシック" charset="0"/>
          <a:cs typeface="+mn-cs"/>
        </a:defRPr>
      </a:lvl1pPr>
      <a:lvl2pPr marL="6858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panose="020B0604020202020204" pitchFamily="34" charset="0"/>
        <a:buChar char="–"/>
        <a:defRPr>
          <a:solidFill>
            <a:srgbClr val="4D4D4D"/>
          </a:solidFill>
          <a:latin typeface="+mn-lt"/>
          <a:ea typeface="ＭＳ Ｐゴシック" charset="0"/>
          <a:cs typeface="+mn-cs"/>
        </a:defRPr>
      </a:lvl2pPr>
      <a:lvl3pPr marL="1087438" indent="-173038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panose="020B0604020202020204" pitchFamily="34" charset="0"/>
        <a:buChar char="•"/>
        <a:defRPr sz="1600">
          <a:solidFill>
            <a:srgbClr val="4D4D4D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darkergradient">
            <a:extLst>
              <a:ext uri="{FF2B5EF4-FFF2-40B4-BE49-F238E27FC236}">
                <a16:creationId xmlns:a16="http://schemas.microsoft.com/office/drawing/2014/main" xmlns="" id="{4943414D-8A1A-4725-8F17-AD4C160AB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xmlns="" id="{72EA3358-0926-46F9-BAB7-2133DFA0E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Thank you.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734" r:id="rId2"/>
    <p:sldLayoutId id="2147484735" r:id="rId3"/>
    <p:sldLayoutId id="2147484736" r:id="rId4"/>
    <p:sldLayoutId id="2147484737" r:id="rId5"/>
    <p:sldLayoutId id="2147484738" r:id="rId6"/>
    <p:sldLayoutId id="2147484739" r:id="rId7"/>
    <p:sldLayoutId id="2147484740" r:id="rId8"/>
    <p:sldLayoutId id="2147484741" r:id="rId9"/>
    <p:sldLayoutId id="2147484742" r:id="rId10"/>
    <p:sldLayoutId id="2147484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adientbitmap">
            <a:extLst>
              <a:ext uri="{FF2B5EF4-FFF2-40B4-BE49-F238E27FC236}">
                <a16:creationId xmlns:a16="http://schemas.microsoft.com/office/drawing/2014/main" xmlns="" id="{92AFD57E-D7C8-4B7D-AD27-A97162C53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A304CCE-8A3A-4981-9FF4-5B4CEA985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400800" y="6324600"/>
            <a:ext cx="27432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fld id="{583A23BA-1C08-4FAA-AA7D-E1A7ED043B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6" name="Title Placeholder 1">
            <a:extLst>
              <a:ext uri="{FF2B5EF4-FFF2-40B4-BE49-F238E27FC236}">
                <a16:creationId xmlns:a16="http://schemas.microsoft.com/office/drawing/2014/main" xmlns="" id="{031BEFB1-9D93-408F-AE99-C61206E9CF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Page Header Arial Bold 24pts</a:t>
            </a:r>
          </a:p>
        </p:txBody>
      </p:sp>
      <p:sp>
        <p:nvSpPr>
          <p:cNvPr id="3077" name="Text Placeholder 2">
            <a:extLst>
              <a:ext uri="{FF2B5EF4-FFF2-40B4-BE49-F238E27FC236}">
                <a16:creationId xmlns:a16="http://schemas.microsoft.com/office/drawing/2014/main" xmlns="" id="{F74004F8-C7B2-4AD2-927A-CB7675644B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411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Level 1 Arial 20</a:t>
            </a:r>
          </a:p>
          <a:p>
            <a:pPr lvl="1"/>
            <a:r>
              <a:rPr lang="en-US" altLang="en-US"/>
              <a:t>Level 2 Arial 18</a:t>
            </a:r>
          </a:p>
          <a:p>
            <a:pPr lvl="2"/>
            <a:r>
              <a:rPr lang="en-US" altLang="en-US"/>
              <a:t>Level 3 Arial Light 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4" r:id="rId1"/>
    <p:sldLayoutId id="2147484745" r:id="rId2"/>
    <p:sldLayoutId id="2147484746" r:id="rId3"/>
    <p:sldLayoutId id="2147484747" r:id="rId4"/>
    <p:sldLayoutId id="2147484748" r:id="rId5"/>
    <p:sldLayoutId id="2147484749" r:id="rId6"/>
    <p:sldLayoutId id="2147484750" r:id="rId7"/>
    <p:sldLayoutId id="2147484751" r:id="rId8"/>
    <p:sldLayoutId id="2147484752" r:id="rId9"/>
    <p:sldLayoutId id="2147484753" r:id="rId10"/>
    <p:sldLayoutId id="2147484754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panose="020B0604020202020204" pitchFamily="34" charset="0"/>
        <a:buChar char="•"/>
        <a:defRPr sz="2000">
          <a:solidFill>
            <a:srgbClr val="4D4D4D"/>
          </a:solidFill>
          <a:latin typeface="+mn-lt"/>
          <a:ea typeface="ＭＳ Ｐゴシック" charset="0"/>
          <a:cs typeface="+mn-cs"/>
        </a:defRPr>
      </a:lvl1pPr>
      <a:lvl2pPr marL="6858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panose="020B0604020202020204" pitchFamily="34" charset="0"/>
        <a:buChar char="–"/>
        <a:defRPr>
          <a:solidFill>
            <a:srgbClr val="4D4D4D"/>
          </a:solidFill>
          <a:latin typeface="+mn-lt"/>
          <a:ea typeface="ＭＳ Ｐゴシック" charset="0"/>
          <a:cs typeface="+mn-cs"/>
        </a:defRPr>
      </a:lvl2pPr>
      <a:lvl3pPr marL="1087438" indent="-173038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panose="020B0604020202020204" pitchFamily="34" charset="0"/>
        <a:buChar char="•"/>
        <a:defRPr sz="1600">
          <a:solidFill>
            <a:srgbClr val="4D4D4D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dientbitmap">
            <a:extLst>
              <a:ext uri="{FF2B5EF4-FFF2-40B4-BE49-F238E27FC236}">
                <a16:creationId xmlns:a16="http://schemas.microsoft.com/office/drawing/2014/main" xmlns="" id="{E1FF60FE-8AA4-455A-AE3A-391806FFD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A17FD77F-453E-49F4-BFD0-7DBD0971D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162800" y="6324600"/>
            <a:ext cx="18288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fld id="{509C5B4A-7B64-40DB-B1F6-1F5A92777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00" name="Title Placeholder 1">
            <a:extLst>
              <a:ext uri="{FF2B5EF4-FFF2-40B4-BE49-F238E27FC236}">
                <a16:creationId xmlns:a16="http://schemas.microsoft.com/office/drawing/2014/main" xmlns="" id="{52746EE3-DB01-4A64-92F1-259386F6539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Page Header Arial Bold 24pts</a:t>
            </a:r>
          </a:p>
        </p:txBody>
      </p:sp>
      <p:sp>
        <p:nvSpPr>
          <p:cNvPr id="4101" name="Text Placeholder 2">
            <a:extLst>
              <a:ext uri="{FF2B5EF4-FFF2-40B4-BE49-F238E27FC236}">
                <a16:creationId xmlns:a16="http://schemas.microsoft.com/office/drawing/2014/main" xmlns="" id="{211B7DF7-21F3-4FC0-9E2A-B138AC9C15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411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Level 1 Arial 20</a:t>
            </a:r>
          </a:p>
          <a:p>
            <a:pPr lvl="1"/>
            <a:r>
              <a:rPr lang="en-US" altLang="en-US"/>
              <a:t>Level 2 Arial 18</a:t>
            </a:r>
          </a:p>
          <a:p>
            <a:pPr lvl="2"/>
            <a:r>
              <a:rPr lang="en-US" altLang="en-US"/>
              <a:t>Level 3 Arial Light 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5" r:id="rId1"/>
    <p:sldLayoutId id="2147484756" r:id="rId2"/>
    <p:sldLayoutId id="2147484757" r:id="rId3"/>
    <p:sldLayoutId id="2147484758" r:id="rId4"/>
    <p:sldLayoutId id="2147484759" r:id="rId5"/>
    <p:sldLayoutId id="2147484760" r:id="rId6"/>
    <p:sldLayoutId id="2147484761" r:id="rId7"/>
    <p:sldLayoutId id="2147484762" r:id="rId8"/>
    <p:sldLayoutId id="2147484763" r:id="rId9"/>
    <p:sldLayoutId id="2147484764" r:id="rId10"/>
    <p:sldLayoutId id="2147484810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panose="020B0604020202020204" pitchFamily="34" charset="0"/>
        <a:buChar char="•"/>
        <a:defRPr sz="2000">
          <a:solidFill>
            <a:srgbClr val="4D4D4D"/>
          </a:solidFill>
          <a:latin typeface="+mn-lt"/>
          <a:ea typeface="ＭＳ Ｐゴシック" charset="0"/>
          <a:cs typeface="+mn-cs"/>
        </a:defRPr>
      </a:lvl1pPr>
      <a:lvl2pPr marL="6858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panose="020B0604020202020204" pitchFamily="34" charset="0"/>
        <a:buChar char="–"/>
        <a:defRPr>
          <a:solidFill>
            <a:srgbClr val="4D4D4D"/>
          </a:solidFill>
          <a:latin typeface="+mn-lt"/>
          <a:ea typeface="ＭＳ Ｐゴシック" charset="0"/>
          <a:cs typeface="+mn-cs"/>
        </a:defRPr>
      </a:lvl2pPr>
      <a:lvl3pPr marL="1087438" indent="-173038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panose="020B0604020202020204" pitchFamily="34" charset="0"/>
        <a:buChar char="•"/>
        <a:defRPr sz="1600">
          <a:solidFill>
            <a:srgbClr val="4D4D4D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2A2F29E5-545E-4995-A004-1FC47E27BC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00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5123" name="Picture 2" descr="gradientbitmap">
            <a:extLst>
              <a:ext uri="{FF2B5EF4-FFF2-40B4-BE49-F238E27FC236}">
                <a16:creationId xmlns:a16="http://schemas.microsoft.com/office/drawing/2014/main" xmlns="" id="{D8C40534-7F6B-4A9C-9D39-C67127EBE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>
            <a:extLst>
              <a:ext uri="{FF2B5EF4-FFF2-40B4-BE49-F238E27FC236}">
                <a16:creationId xmlns:a16="http://schemas.microsoft.com/office/drawing/2014/main" xmlns="" id="{0D68C73C-76BA-4A15-BA94-835760C76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AC5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b="0"/>
          </a:p>
        </p:txBody>
      </p:sp>
      <p:sp>
        <p:nvSpPr>
          <p:cNvPr id="6147" name="Rectangle 8">
            <a:extLst>
              <a:ext uri="{FF2B5EF4-FFF2-40B4-BE49-F238E27FC236}">
                <a16:creationId xmlns:a16="http://schemas.microsoft.com/office/drawing/2014/main" xmlns="" id="{AC3F2818-BDCF-4A91-ABC0-8C31015F2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00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6" r:id="rId1"/>
    <p:sldLayoutId id="2147484777" r:id="rId2"/>
    <p:sldLayoutId id="2147484778" r:id="rId3"/>
    <p:sldLayoutId id="2147484779" r:id="rId4"/>
    <p:sldLayoutId id="2147484780" r:id="rId5"/>
    <p:sldLayoutId id="2147484781" r:id="rId6"/>
    <p:sldLayoutId id="2147484782" r:id="rId7"/>
    <p:sldLayoutId id="2147484783" r:id="rId8"/>
    <p:sldLayoutId id="2147484784" r:id="rId9"/>
    <p:sldLayoutId id="2147484785" r:id="rId10"/>
    <p:sldLayoutId id="21474847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98123FCC-5CF7-42BC-BBD1-60B86FBB95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1752C0D-C7A6-43F0-BCE3-8232EA479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324600"/>
            <a:ext cx="19812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fld id="{C22C7FFF-22C8-4794-86CE-D268C76634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788" r:id="rId2"/>
    <p:sldLayoutId id="2147484789" r:id="rId3"/>
    <p:sldLayoutId id="2147484790" r:id="rId4"/>
    <p:sldLayoutId id="2147484791" r:id="rId5"/>
    <p:sldLayoutId id="2147484792" r:id="rId6"/>
    <p:sldLayoutId id="2147484793" r:id="rId7"/>
    <p:sldLayoutId id="2147484794" r:id="rId8"/>
    <p:sldLayoutId id="2147484795" r:id="rId9"/>
    <p:sldLayoutId id="2147484796" r:id="rId10"/>
    <p:sldLayoutId id="214748479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8223A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8223A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8223A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8223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arkergradient">
            <a:extLst>
              <a:ext uri="{FF2B5EF4-FFF2-40B4-BE49-F238E27FC236}">
                <a16:creationId xmlns:a16="http://schemas.microsoft.com/office/drawing/2014/main" xmlns="" id="{C04F0B55-EB67-4579-8B1A-A22D82FEB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CE979DC1-02F2-48A1-877D-12D4479F9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Thank you.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8" r:id="rId1"/>
    <p:sldLayoutId id="2147484799" r:id="rId2"/>
    <p:sldLayoutId id="2147484800" r:id="rId3"/>
    <p:sldLayoutId id="2147484801" r:id="rId4"/>
    <p:sldLayoutId id="2147484802" r:id="rId5"/>
    <p:sldLayoutId id="2147484803" r:id="rId6"/>
    <p:sldLayoutId id="2147484804" r:id="rId7"/>
    <p:sldLayoutId id="2147484805" r:id="rId8"/>
    <p:sldLayoutId id="2147484806" r:id="rId9"/>
    <p:sldLayoutId id="2147484807" r:id="rId10"/>
    <p:sldLayoutId id="2147484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536451CB-4EDE-4CFE-8B24-3ED482768D99}" type="datetimeFigureOut">
              <a:rPr lang="en-US" b="0" smtClean="0"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3/15/2018</a:t>
            </a:fld>
            <a:endParaRPr lang="en-US" b="0"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38BBA89-B83D-4441-8D21-4A97B31BC437}" type="slidenum">
              <a:rPr lang="en-US" b="0" smtClean="0"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latin typeface="Calibri" panose="020F0502020204030204"/>
              <a:ea typeface="+mn-e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23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2" r:id="rId1"/>
    <p:sldLayoutId id="2147484813" r:id="rId2"/>
    <p:sldLayoutId id="2147484814" r:id="rId3"/>
    <p:sldLayoutId id="2147484815" r:id="rId4"/>
    <p:sldLayoutId id="2147484816" r:id="rId5"/>
    <p:sldLayoutId id="2147484817" r:id="rId6"/>
    <p:sldLayoutId id="2147484818" r:id="rId7"/>
    <p:sldLayoutId id="2147484819" r:id="rId8"/>
    <p:sldLayoutId id="2147484820" r:id="rId9"/>
    <p:sldLayoutId id="2147484821" r:id="rId10"/>
    <p:sldLayoutId id="2147484822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ubrecipientmonitoring@harvard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4" Type="http://schemas.openxmlformats.org/officeDocument/2006/relationships/hyperlink" Target="https://fdpclearinghouse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sp.finance.harvard.edu/subrecipient-monitoring-polic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5" Type="http://schemas.openxmlformats.org/officeDocument/2006/relationships/hyperlink" Target="mailto:subrecipientmonitoring@harvard.edu" TargetMode="External"/><Relationship Id="rId4" Type="http://schemas.openxmlformats.org/officeDocument/2006/relationships/hyperlink" Target="https://osp.finance.harvard.edu/subrecipient-monitoring-toolkit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gmas.fss.harvard.edu/gmas-20-business-steering-committee" TargetMode="External"/><Relationship Id="rId3" Type="http://schemas.openxmlformats.org/officeDocument/2006/relationships/hyperlink" Target="http://gmas.fss.harvard.edu/" TargetMode="External"/><Relationship Id="rId7" Type="http://schemas.openxmlformats.org/officeDocument/2006/relationships/hyperlink" Target="mailto:contactgmas@harvard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Relationship Id="rId6" Type="http://schemas.openxmlformats.org/officeDocument/2006/relationships/hyperlink" Target="http://gmas.fss.harvard.edu/blog" TargetMode="External"/><Relationship Id="rId5" Type="http://schemas.openxmlformats.org/officeDocument/2006/relationships/hyperlink" Target="https://gmas.fss.harvard.edu/gmas-20" TargetMode="External"/><Relationship Id="rId4" Type="http://schemas.openxmlformats.org/officeDocument/2006/relationships/hyperlink" Target="https://gmas.fss.harvard.edu/news/gmas-release-14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914400"/>
            <a:ext cx="7543800" cy="326826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GMAS</a:t>
            </a:r>
            <a:br>
              <a:rPr lang="en-US" dirty="0" smtClean="0"/>
            </a:br>
            <a:r>
              <a:rPr lang="en-US" dirty="0" smtClean="0"/>
              <a:t>FIRST Release: </a:t>
            </a:r>
            <a:br>
              <a:rPr lang="en-US" dirty="0" smtClean="0"/>
            </a:br>
            <a:r>
              <a:rPr lang="en-US" sz="4500" dirty="0"/>
              <a:t>Update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419600"/>
            <a:ext cx="7543800" cy="104935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RAS Friday</a:t>
            </a:r>
          </a:p>
          <a:p>
            <a:pPr algn="ctr"/>
            <a:r>
              <a:rPr lang="en-US" sz="1200" dirty="0"/>
              <a:t>March 16, 2018</a:t>
            </a:r>
          </a:p>
          <a:p>
            <a:pPr algn="ctr"/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Sheila Doyle, Portfolio Team Manager, OSP Research Finance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80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241551"/>
            <a:ext cx="7543800" cy="3384153"/>
          </a:xfrm>
        </p:spPr>
        <p:txBody>
          <a:bodyPr>
            <a:normAutofit fontScale="92500" lnSpcReduction="10000"/>
          </a:bodyPr>
          <a:lstStyle/>
          <a:p>
            <a:r>
              <a:rPr lang="en-US" sz="2100" dirty="0"/>
              <a:t>March</a:t>
            </a:r>
          </a:p>
          <a:p>
            <a:pPr lvl="1"/>
            <a:r>
              <a:rPr lang="en-US" sz="1800" dirty="0"/>
              <a:t>Client Feedback and Discussion </a:t>
            </a:r>
            <a:r>
              <a:rPr lang="en-US" sz="1800" dirty="0"/>
              <a:t>Groups (UAT on 03/21)</a:t>
            </a:r>
            <a:endParaRPr lang="en-US" sz="1800" dirty="0"/>
          </a:p>
          <a:p>
            <a:pPr lvl="2"/>
            <a:r>
              <a:rPr lang="en-US" sz="1500" dirty="0"/>
              <a:t>FRAP “Compliance </a:t>
            </a:r>
            <a:r>
              <a:rPr lang="en-US" sz="1500" dirty="0"/>
              <a:t>Checklist”</a:t>
            </a:r>
          </a:p>
          <a:p>
            <a:pPr lvl="2"/>
            <a:r>
              <a:rPr lang="en-US" sz="1500" dirty="0"/>
              <a:t>Coordination with OSP: what’s working, what can be improved?  </a:t>
            </a:r>
          </a:p>
          <a:p>
            <a:pPr lvl="2"/>
            <a:endParaRPr lang="en-US" sz="1500" dirty="0"/>
          </a:p>
          <a:p>
            <a:pPr lvl="1"/>
            <a:r>
              <a:rPr lang="en-US" sz="1800" dirty="0"/>
              <a:t>Updates and Demos: RAS Council, RAS Friday, UAT Discussion Group, RAS Finance</a:t>
            </a:r>
            <a:endParaRPr lang="en-US" sz="1800" dirty="0"/>
          </a:p>
          <a:p>
            <a:pPr lvl="1"/>
            <a:r>
              <a:rPr lang="en-US" sz="1800" dirty="0"/>
              <a:t>OSP Staff Testing and Training</a:t>
            </a:r>
            <a:endParaRPr lang="en-US" sz="1800" dirty="0"/>
          </a:p>
          <a:p>
            <a:endParaRPr lang="en-US" sz="2100" dirty="0"/>
          </a:p>
          <a:p>
            <a:r>
              <a:rPr lang="en-US" sz="2100" dirty="0"/>
              <a:t>GMAS Release I – April 9</a:t>
            </a:r>
            <a:r>
              <a:rPr lang="en-US" sz="2100" baseline="30000" dirty="0"/>
              <a:t>th</a:t>
            </a:r>
            <a:r>
              <a:rPr lang="en-US" sz="2100" dirty="0"/>
              <a:t> 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/>
              <a:t>Monthly GMAS Releases </a:t>
            </a:r>
            <a:r>
              <a:rPr lang="en-US" sz="2100" dirty="0"/>
              <a:t>– </a:t>
            </a:r>
            <a:r>
              <a:rPr lang="en-US" sz="2100" dirty="0"/>
              <a:t>May, June, July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DC2BC-9C26-42ED-9786-2E2FE499DF6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355" y="1226508"/>
            <a:ext cx="6480478" cy="437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Right Arrow 1"/>
          <p:cNvSpPr/>
          <p:nvPr/>
        </p:nvSpPr>
        <p:spPr>
          <a:xfrm>
            <a:off x="1622324" y="1919134"/>
            <a:ext cx="4387645" cy="294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0" dirty="0">
                <a:solidFill>
                  <a:prstClr val="white"/>
                </a:solidFill>
              </a:rPr>
              <a:t>Steps in Process</a:t>
            </a:r>
          </a:p>
        </p:txBody>
      </p:sp>
    </p:spTree>
    <p:extLst>
      <p:ext uri="{BB962C8B-B14F-4D97-AF65-F5344CB8AC3E}">
        <p14:creationId xmlns:p14="http://schemas.microsoft.com/office/powerpoint/2010/main" val="346391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DC2BC-9C26-42ED-9786-2E2FE499DF6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344" y="1227650"/>
            <a:ext cx="5888736" cy="45099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482361" y="5392381"/>
            <a:ext cx="6142703" cy="345242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2361" y="1627855"/>
            <a:ext cx="6142703" cy="345242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xmlns="" id="{78F4C1C0-1145-47B6-B2B4-4D998AD71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971800"/>
            <a:ext cx="8077200" cy="1470025"/>
          </a:xfrm>
        </p:spPr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Subrecipient</a:t>
            </a:r>
            <a:r>
              <a:rPr lang="en-US" altLang="en-US" dirty="0">
                <a:ea typeface="ＭＳ Ｐゴシック" panose="020B0600070205080204" pitchFamily="34" charset="-128"/>
              </a:rPr>
              <a:t> Monitoring in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GMAS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2291" name="Subtitle 2">
            <a:extLst>
              <a:ext uri="{FF2B5EF4-FFF2-40B4-BE49-F238E27FC236}">
                <a16:creationId xmlns:a16="http://schemas.microsoft.com/office/drawing/2014/main" xmlns="" id="{34D96529-084C-4335-8F75-90264DFD1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4113530"/>
            <a:ext cx="5486400" cy="5334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Webb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Brightwell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Senior Manager, Sponsored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Operations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Jon </a:t>
            </a:r>
            <a:r>
              <a:rPr lang="en-US" altLang="en-US" b="1" dirty="0">
                <a:ea typeface="ＭＳ Ｐゴシック" panose="020B0600070205080204" pitchFamily="34" charset="-128"/>
              </a:rPr>
              <a:t>Dutt 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Research Systems Operations Manager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>
            <a:extLst>
              <a:ext uri="{FF2B5EF4-FFF2-40B4-BE49-F238E27FC236}">
                <a16:creationId xmlns:a16="http://schemas.microsoft.com/office/drawing/2014/main" xmlns="" id="{DCA17EFB-51B3-4401-8AB7-9379812274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–"/>
              <a:defRPr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16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DA32072-03C4-464A-B300-69CC270E5132}" type="slidenum">
              <a:rPr lang="en-US" altLang="en-US" sz="800" smtClean="0">
                <a:solidFill>
                  <a:srgbClr val="B2B2B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en-US" altLang="en-US" sz="800">
              <a:solidFill>
                <a:srgbClr val="B2B2B2"/>
              </a:solidFill>
            </a:endParaRPr>
          </a:p>
        </p:txBody>
      </p:sp>
      <p:sp>
        <p:nvSpPr>
          <p:cNvPr id="13315" name="Title 1">
            <a:extLst>
              <a:ext uri="{FF2B5EF4-FFF2-40B4-BE49-F238E27FC236}">
                <a16:creationId xmlns:a16="http://schemas.microsoft.com/office/drawing/2014/main" xmlns="" id="{3C125FD6-AE58-4305-A644-A98DA4FA84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077200" cy="914400"/>
          </a:xfrm>
        </p:spPr>
        <p:txBody>
          <a:bodyPr/>
          <a:lstStyle/>
          <a:p>
            <a:pPr eaLnBrk="1" hangingPunct="1"/>
            <a:r>
              <a:rPr lang="en-US" altLang="en-US" sz="3200" dirty="0" err="1">
                <a:ea typeface="ＭＳ Ｐゴシック" panose="020B0600070205080204" pitchFamily="34" charset="-128"/>
              </a:rPr>
              <a:t>Subrecipient</a:t>
            </a:r>
            <a:r>
              <a:rPr lang="en-US" altLang="en-US" sz="3200" dirty="0">
                <a:ea typeface="ＭＳ Ｐゴシック" panose="020B0600070205080204" pitchFamily="34" charset="-128"/>
              </a:rPr>
              <a:t> Monitoring Updates</a:t>
            </a:r>
          </a:p>
        </p:txBody>
      </p:sp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xmlns="" id="{24C0E3A1-D3DD-4655-BD78-669F948EC51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4182" y="1066800"/>
            <a:ext cx="7543800" cy="18288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Microsoft is retiring Access web apps </a:t>
            </a:r>
          </a:p>
          <a:p>
            <a:pPr>
              <a:defRPr/>
            </a:pPr>
            <a:r>
              <a:rPr lang="en-US" altLang="en-US" dirty="0" err="1">
                <a:ea typeface="ＭＳ Ｐゴシック" panose="020B0600070205080204" pitchFamily="34" charset="-128"/>
              </a:rPr>
              <a:t>Subrecipient</a:t>
            </a:r>
            <a:r>
              <a:rPr lang="en-US" altLang="en-US" dirty="0">
                <a:ea typeface="ＭＳ Ｐゴシック" panose="020B0600070205080204" pitchFamily="34" charset="-128"/>
              </a:rPr>
              <a:t> Monitoring Database will no longer be available 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Most of the functionality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and data will </a:t>
            </a:r>
            <a:r>
              <a:rPr lang="en-US" altLang="en-US" dirty="0">
                <a:ea typeface="ＭＳ Ｐゴシック" panose="020B0600070205080204" pitchFamily="34" charset="-128"/>
              </a:rPr>
              <a:t>be migrated into GMAS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Scheduled for release on April 9,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2018</a:t>
            </a:r>
          </a:p>
          <a:p>
            <a:pPr marL="0" indent="0"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New risk assessments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panel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Inclusion of audit organization hierarchy 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Added next assessment date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New security team for assessors</a:t>
            </a:r>
          </a:p>
          <a:p>
            <a:pPr marL="0" indent="0"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3317" name="Rectangle 7">
            <a:extLst>
              <a:ext uri="{FF2B5EF4-FFF2-40B4-BE49-F238E27FC236}">
                <a16:creationId xmlns:a16="http://schemas.microsoft.com/office/drawing/2014/main" xmlns="" id="{5145A885-AB65-42BC-A85C-9C950D62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5908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–"/>
              <a:defRPr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16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0">
                <a:solidFill>
                  <a:schemeClr val="bg1"/>
                </a:solidFill>
              </a:rPr>
              <a:t>Image goes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ABEBC9D-C14E-465B-A515-BB254532F188}"/>
              </a:ext>
            </a:extLst>
          </p:cNvPr>
          <p:cNvSpPr txBox="1">
            <a:spLocks/>
          </p:cNvSpPr>
          <p:nvPr/>
        </p:nvSpPr>
        <p:spPr bwMode="auto">
          <a:xfrm>
            <a:off x="554182" y="2895600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6pPr>
            <a:lvl7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7pPr>
            <a:lvl8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8pPr>
            <a:lvl9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kern="0" dirty="0" smtClean="0">
                <a:ea typeface="ＭＳ Ｐゴシック" panose="020B0600070205080204" pitchFamily="34" charset="-128"/>
              </a:rPr>
              <a:t>GMAS Organization Updates</a:t>
            </a:r>
            <a:endParaRPr lang="en-US" altLang="en-US" sz="3200" kern="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>
            <a:extLst>
              <a:ext uri="{FF2B5EF4-FFF2-40B4-BE49-F238E27FC236}">
                <a16:creationId xmlns:a16="http://schemas.microsoft.com/office/drawing/2014/main" xmlns="" id="{64D23886-8DB3-487F-8A12-034F0658B8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–"/>
              <a:defRPr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16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9250FDA-E9D1-42A7-84C3-9CEA3ED7C7AB}" type="slidenum">
              <a:rPr lang="en-US" altLang="en-US" sz="800" smtClean="0">
                <a:solidFill>
                  <a:srgbClr val="B2B2B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15</a:t>
            </a:fld>
            <a:endParaRPr lang="en-US" altLang="en-US" sz="800">
              <a:solidFill>
                <a:srgbClr val="B2B2B2"/>
              </a:solidFill>
            </a:endParaRP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xmlns="" id="{565D637F-4A56-4921-B6E3-14FAB04C9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14400"/>
          </a:xfrm>
        </p:spPr>
        <p:txBody>
          <a:bodyPr/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GMAS Screen: Organization Homepage</a:t>
            </a:r>
          </a:p>
        </p:txBody>
      </p:sp>
      <p:sp>
        <p:nvSpPr>
          <p:cNvPr id="17412" name="Text Box 6">
            <a:extLst>
              <a:ext uri="{FF2B5EF4-FFF2-40B4-BE49-F238E27FC236}">
                <a16:creationId xmlns:a16="http://schemas.microsoft.com/office/drawing/2014/main" xmlns="" id="{7EF7330D-DE67-4633-BE72-8C17E9D0A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861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–"/>
              <a:defRPr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16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0" i="1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17413" name="Picture 2">
            <a:extLst>
              <a:ext uri="{FF2B5EF4-FFF2-40B4-BE49-F238E27FC236}">
                <a16:creationId xmlns:a16="http://schemas.microsoft.com/office/drawing/2014/main" xmlns="" id="{EFDCE848-2779-4A6F-AACE-9B9CBD117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275"/>
            <a:ext cx="91440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600200" y="3086100"/>
            <a:ext cx="2743200" cy="2286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">
            <a:extLst>
              <a:ext uri="{FF2B5EF4-FFF2-40B4-BE49-F238E27FC236}">
                <a16:creationId xmlns:a16="http://schemas.microsoft.com/office/drawing/2014/main" xmlns="" id="{65AE527F-5A45-40F8-85D1-6BBB6ACEC2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–"/>
              <a:defRPr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16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52B274C-C8D1-4A40-A440-8421D7763E6D}" type="slidenum">
              <a:rPr lang="en-US" altLang="en-US" sz="800" smtClean="0">
                <a:solidFill>
                  <a:srgbClr val="B2B2B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16</a:t>
            </a:fld>
            <a:endParaRPr lang="en-US" altLang="en-US" sz="800">
              <a:solidFill>
                <a:srgbClr val="B2B2B2"/>
              </a:solidFill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xmlns="" id="{DEC84C03-9E2E-4CAE-936E-38DA46A43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14400"/>
          </a:xfrm>
        </p:spPr>
        <p:txBody>
          <a:bodyPr/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GMAS Screen: Risk Assessment Panel</a:t>
            </a:r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xmlns="" id="{D3D000BA-4ED6-4182-BCFA-B9BB9F326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861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–"/>
              <a:defRPr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16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0" i="1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18437" name="Picture 3">
            <a:extLst>
              <a:ext uri="{FF2B5EF4-FFF2-40B4-BE49-F238E27FC236}">
                <a16:creationId xmlns:a16="http://schemas.microsoft.com/office/drawing/2014/main" xmlns="" id="{0CDE11AA-07BD-4914-9D4E-2CEB8EE6A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531938"/>
            <a:ext cx="889476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>
            <a:extLst>
              <a:ext uri="{FF2B5EF4-FFF2-40B4-BE49-F238E27FC236}">
                <a16:creationId xmlns:a16="http://schemas.microsoft.com/office/drawing/2014/main" xmlns="" id="{BB95B702-D45B-41A8-AA76-9640CBADA6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–"/>
              <a:defRPr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16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3CEF926-D522-4D8F-9AEC-69E4E269BD8A}" type="slidenum">
              <a:rPr lang="en-US" altLang="en-US" sz="800" smtClean="0">
                <a:solidFill>
                  <a:srgbClr val="B2B2B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17</a:t>
            </a:fld>
            <a:endParaRPr lang="en-US" altLang="en-US" sz="800">
              <a:solidFill>
                <a:srgbClr val="B2B2B2"/>
              </a:solidFill>
            </a:endParaRP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xmlns="" id="{5CD5FBC6-D495-4AFF-B50D-C9A047FC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144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GMAS Screen: Risk Assessment Expanded</a:t>
            </a:r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xmlns="" id="{DC0020AB-ECB9-4C1B-A39C-A4C20651F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861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–"/>
              <a:defRPr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16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0" i="1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19461" name="Picture 2">
            <a:extLst>
              <a:ext uri="{FF2B5EF4-FFF2-40B4-BE49-F238E27FC236}">
                <a16:creationId xmlns:a16="http://schemas.microsoft.com/office/drawing/2014/main" xmlns="" id="{50A89966-6FCE-47B8-8C8E-9F78527D8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990600"/>
            <a:ext cx="8742362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>
            <a:extLst>
              <a:ext uri="{FF2B5EF4-FFF2-40B4-BE49-F238E27FC236}">
                <a16:creationId xmlns:a16="http://schemas.microsoft.com/office/drawing/2014/main" xmlns="" id="{B59DE1D7-2B34-43A0-856F-86D7DB1B5A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–"/>
              <a:defRPr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16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E9EDC2C-4771-4EA8-82D0-9820861BD6F5}" type="slidenum">
              <a:rPr lang="en-US" altLang="en-US" sz="800" smtClean="0">
                <a:solidFill>
                  <a:srgbClr val="B2B2B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18</a:t>
            </a:fld>
            <a:endParaRPr lang="en-US" altLang="en-US" sz="800">
              <a:solidFill>
                <a:srgbClr val="B2B2B2"/>
              </a:solidFill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xmlns="" id="{206773AD-E4EB-4F5B-A59A-1142E3071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144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GMAS Screen: Audit Organizations</a:t>
            </a:r>
          </a:p>
        </p:txBody>
      </p:sp>
      <p:sp>
        <p:nvSpPr>
          <p:cNvPr id="20484" name="Text Box 6">
            <a:extLst>
              <a:ext uri="{FF2B5EF4-FFF2-40B4-BE49-F238E27FC236}">
                <a16:creationId xmlns:a16="http://schemas.microsoft.com/office/drawing/2014/main" xmlns="" id="{D8E2EC8A-8096-44E7-97C8-B8FD81ED6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861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–"/>
              <a:defRPr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16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0" i="1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20485" name="Picture 1">
            <a:extLst>
              <a:ext uri="{FF2B5EF4-FFF2-40B4-BE49-F238E27FC236}">
                <a16:creationId xmlns:a16="http://schemas.microsoft.com/office/drawing/2014/main" xmlns="" id="{64B48FE5-10BA-4AFF-B4BA-26371624C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371600"/>
            <a:ext cx="89439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">
            <a:extLst>
              <a:ext uri="{FF2B5EF4-FFF2-40B4-BE49-F238E27FC236}">
                <a16:creationId xmlns:a16="http://schemas.microsoft.com/office/drawing/2014/main" xmlns="" id="{BF75EA44-8A44-4FE4-B47B-B45925251C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–"/>
              <a:defRPr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16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50D131F-FEB5-4337-B256-E1E2A723B0C3}" type="slidenum">
              <a:rPr lang="en-US" altLang="en-US" sz="800" smtClean="0">
                <a:solidFill>
                  <a:srgbClr val="B2B2B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19</a:t>
            </a:fld>
            <a:endParaRPr lang="en-US" altLang="en-US" sz="800">
              <a:solidFill>
                <a:srgbClr val="B2B2B2"/>
              </a:solidFill>
            </a:endParaRP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xmlns="" id="{6D2368B2-D8CA-43D5-951A-E6E540317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144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GMAS Screen: Related Segments</a:t>
            </a:r>
          </a:p>
        </p:txBody>
      </p:sp>
      <p:sp>
        <p:nvSpPr>
          <p:cNvPr id="21508" name="Text Box 6">
            <a:extLst>
              <a:ext uri="{FF2B5EF4-FFF2-40B4-BE49-F238E27FC236}">
                <a16:creationId xmlns:a16="http://schemas.microsoft.com/office/drawing/2014/main" xmlns="" id="{2D326D00-D36A-4086-BA8D-E1C06A805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861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–"/>
              <a:defRPr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16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0" i="1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21509" name="Picture 3">
            <a:extLst>
              <a:ext uri="{FF2B5EF4-FFF2-40B4-BE49-F238E27FC236}">
                <a16:creationId xmlns:a16="http://schemas.microsoft.com/office/drawing/2014/main" xmlns="" id="{F2DBAEC9-58A0-4BC3-BDA0-406677F7E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152525"/>
            <a:ext cx="89630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>
            <a:extLst>
              <a:ext uri="{FF2B5EF4-FFF2-40B4-BE49-F238E27FC236}">
                <a16:creationId xmlns:a16="http://schemas.microsoft.com/office/drawing/2014/main" xmlns="" id="{B3CA9C8B-EF70-460A-838D-ACD422491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838575"/>
            <a:ext cx="9144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FIRST?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1" y="2241550"/>
            <a:ext cx="495062" cy="3255566"/>
          </a:xfrm>
        </p:spPr>
        <p:txBody>
          <a:bodyPr>
            <a:noAutofit/>
          </a:bodyPr>
          <a:lstStyle/>
          <a:p>
            <a:pPr algn="ctr"/>
            <a:r>
              <a:rPr lang="en-US" sz="4050" dirty="0"/>
              <a:t>F</a:t>
            </a:r>
          </a:p>
          <a:p>
            <a:pPr algn="ctr"/>
            <a:r>
              <a:rPr lang="en-US" sz="4050" dirty="0"/>
              <a:t>I</a:t>
            </a:r>
          </a:p>
          <a:p>
            <a:pPr algn="ctr"/>
            <a:r>
              <a:rPr lang="en-US" sz="4050" dirty="0"/>
              <a:t>R</a:t>
            </a:r>
          </a:p>
          <a:p>
            <a:pPr algn="ctr"/>
            <a:r>
              <a:rPr lang="en-US" sz="4050" dirty="0"/>
              <a:t>S</a:t>
            </a:r>
          </a:p>
          <a:p>
            <a:pPr algn="ctr"/>
            <a:r>
              <a:rPr lang="en-US" sz="4050" dirty="0"/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7996" y="2260385"/>
            <a:ext cx="45219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300" b="0" dirty="0" err="1">
                <a:solidFill>
                  <a:srgbClr val="000000"/>
                </a:solidFill>
                <a:latin typeface="Calibri" panose="020F0502020204030204"/>
                <a:ea typeface="+mn-ea"/>
              </a:rPr>
              <a:t>inancial</a:t>
            </a:r>
            <a:endParaRPr lang="en-US" sz="3300" b="0" dirty="0">
              <a:solidFill>
                <a:srgbClr val="000000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5847" y="2942585"/>
            <a:ext cx="45219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300" b="0" dirty="0" err="1">
                <a:solidFill>
                  <a:srgbClr val="000000"/>
                </a:solidFill>
                <a:latin typeface="Calibri" panose="020F0502020204030204"/>
                <a:ea typeface="+mn-ea"/>
              </a:rPr>
              <a:t>nvoicing</a:t>
            </a:r>
            <a:r>
              <a:rPr lang="en-US" sz="3300" b="0" dirty="0">
                <a:solidFill>
                  <a:srgbClr val="000000"/>
                </a:solidFill>
                <a:latin typeface="Calibri" panose="020F0502020204030204"/>
                <a:ea typeface="+mn-ea"/>
              </a:rPr>
              <a:t> &amp;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1576" y="3644517"/>
            <a:ext cx="45219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300" b="0" dirty="0" err="1">
                <a:solidFill>
                  <a:srgbClr val="000000"/>
                </a:solidFill>
                <a:latin typeface="Calibri" panose="020F0502020204030204"/>
                <a:ea typeface="+mn-ea"/>
              </a:rPr>
              <a:t>eporting</a:t>
            </a:r>
            <a:endParaRPr lang="en-US" sz="3300" b="0" dirty="0">
              <a:solidFill>
                <a:srgbClr val="000000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0144" y="4324215"/>
            <a:ext cx="45219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300" b="0" dirty="0" err="1">
                <a:solidFill>
                  <a:srgbClr val="000000"/>
                </a:solidFill>
                <a:latin typeface="Calibri" panose="020F0502020204030204"/>
                <a:ea typeface="+mn-ea"/>
              </a:rPr>
              <a:t>trategic</a:t>
            </a:r>
            <a:endParaRPr lang="en-US" sz="3300" b="0" dirty="0">
              <a:solidFill>
                <a:srgbClr val="000000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6564" y="5003913"/>
            <a:ext cx="45219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300" b="0" dirty="0" err="1">
                <a:solidFill>
                  <a:srgbClr val="000000"/>
                </a:solidFill>
                <a:latin typeface="Calibri" panose="020F0502020204030204"/>
                <a:ea typeface="+mn-ea"/>
              </a:rPr>
              <a:t>ransition</a:t>
            </a:r>
            <a:endParaRPr lang="en-US" sz="3300" b="0" dirty="0">
              <a:solidFill>
                <a:srgbClr val="000000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304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>
            <a:extLst>
              <a:ext uri="{FF2B5EF4-FFF2-40B4-BE49-F238E27FC236}">
                <a16:creationId xmlns:a16="http://schemas.microsoft.com/office/drawing/2014/main" xmlns="" id="{EFA7B148-E179-446D-B670-1366D7CE75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–"/>
              <a:defRPr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16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DA50667-F014-479A-9280-981A7BC93694}" type="slidenum">
              <a:rPr lang="en-US" altLang="en-US" sz="800" smtClean="0">
                <a:solidFill>
                  <a:srgbClr val="B2B2B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</a:t>
            </a:fld>
            <a:endParaRPr lang="en-US" altLang="en-US" sz="800">
              <a:solidFill>
                <a:srgbClr val="B2B2B2"/>
              </a:solidFill>
            </a:endParaRPr>
          </a:p>
        </p:txBody>
      </p:sp>
      <p:sp>
        <p:nvSpPr>
          <p:cNvPr id="22531" name="Title 1">
            <a:extLst>
              <a:ext uri="{FF2B5EF4-FFF2-40B4-BE49-F238E27FC236}">
                <a16:creationId xmlns:a16="http://schemas.microsoft.com/office/drawing/2014/main" xmlns="" id="{B91E6AB7-961F-480D-898F-D5A5FBC68C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077200" cy="914400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Benefits and related process changes</a:t>
            </a:r>
          </a:p>
        </p:txBody>
      </p:sp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xmlns="" id="{D5A43F46-1E5B-42F9-B1AF-40945685AE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7543800" cy="4525963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Can be used to help schedule and track annual assessments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Better central reporting capabilities 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Documents will live with assessments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Facilitates audits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Quarterly report format will be updated </a:t>
            </a: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2533" name="Rectangle 7">
            <a:extLst>
              <a:ext uri="{FF2B5EF4-FFF2-40B4-BE49-F238E27FC236}">
                <a16:creationId xmlns:a16="http://schemas.microsoft.com/office/drawing/2014/main" xmlns="" id="{49AE4D94-5E55-4089-AA6F-98AC09ECC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5908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–"/>
              <a:defRPr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16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0">
                <a:solidFill>
                  <a:schemeClr val="bg1"/>
                </a:solidFill>
              </a:rPr>
              <a:t>Image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>
            <a:extLst>
              <a:ext uri="{FF2B5EF4-FFF2-40B4-BE49-F238E27FC236}">
                <a16:creationId xmlns:a16="http://schemas.microsoft.com/office/drawing/2014/main" xmlns="" id="{EAF56D85-8CE1-4E9D-92EE-484216C96E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–"/>
              <a:defRPr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16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AC48ECB-4AB5-48E2-9B5C-5C8E1DAEEEAF}" type="slidenum">
              <a:rPr lang="en-US" altLang="en-US" sz="800" smtClean="0">
                <a:solidFill>
                  <a:srgbClr val="B2B2B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21</a:t>
            </a:fld>
            <a:endParaRPr lang="en-US" altLang="en-US" sz="800">
              <a:solidFill>
                <a:srgbClr val="B2B2B2"/>
              </a:solidFill>
            </a:endParaRPr>
          </a:p>
        </p:txBody>
      </p:sp>
      <p:sp>
        <p:nvSpPr>
          <p:cNvPr id="24579" name="Title 1">
            <a:extLst>
              <a:ext uri="{FF2B5EF4-FFF2-40B4-BE49-F238E27FC236}">
                <a16:creationId xmlns:a16="http://schemas.microsoft.com/office/drawing/2014/main" xmlns="" id="{B8BEB53D-0A00-4927-9767-183F65F2C9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077200" cy="914400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Reminder: Sub-monitoring responsibilities throughout the life cycle</a:t>
            </a:r>
          </a:p>
        </p:txBody>
      </p:sp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xmlns="" id="{796257C3-6622-443D-81F0-80E340DF19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7543800" cy="4525963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Proposal Stage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Request Assessment from the assessment team through </a:t>
            </a:r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subrecipientmonitoring@harvard.edu</a:t>
            </a:r>
            <a:r>
              <a:rPr lang="en-US" altLang="en-US" dirty="0">
                <a:ea typeface="ＭＳ Ｐゴシック" panose="020B0600070205080204" pitchFamily="34" charset="-128"/>
              </a:rPr>
              <a:t> (Optional)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Review the </a:t>
            </a:r>
            <a:r>
              <a:rPr lang="en-US" altLang="en-US" dirty="0">
                <a:ea typeface="ＭＳ Ｐゴシック" panose="020B0600070205080204" pitchFamily="34" charset="-128"/>
                <a:hlinkClick r:id="rId4"/>
              </a:rPr>
              <a:t>FDP Expanded Clearinghouse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Award Stage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Confirm that there is an active assessment completed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Negotiators review for additional any needed terms or conditions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Throughout the award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Ongoing monitoring of the administrative and programmatic performance of the </a:t>
            </a:r>
            <a:r>
              <a:rPr lang="en-US" altLang="en-US" dirty="0" err="1">
                <a:ea typeface="ＭＳ Ｐゴシック" panose="020B0600070205080204" pitchFamily="34" charset="-128"/>
              </a:rPr>
              <a:t>subaward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Report any significant issues to your School </a:t>
            </a:r>
            <a:r>
              <a:rPr lang="en-US" altLang="en-US" dirty="0" err="1">
                <a:ea typeface="ＭＳ Ｐゴシック" panose="020B0600070205080204" pitchFamily="34" charset="-128"/>
              </a:rPr>
              <a:t>Subrecipient</a:t>
            </a:r>
            <a:r>
              <a:rPr lang="en-US" altLang="en-US" dirty="0">
                <a:ea typeface="ＭＳ Ｐゴシック" panose="020B0600070205080204" pitchFamily="34" charset="-128"/>
              </a:rPr>
              <a:t> Monitoring Committee representative</a:t>
            </a:r>
          </a:p>
          <a:p>
            <a:pPr lvl="1"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4581" name="Rectangle 7">
            <a:extLst>
              <a:ext uri="{FF2B5EF4-FFF2-40B4-BE49-F238E27FC236}">
                <a16:creationId xmlns:a16="http://schemas.microsoft.com/office/drawing/2014/main" xmlns="" id="{81FA39AE-7A8D-4B33-9391-B0257EA09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5908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–"/>
              <a:defRPr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16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0">
                <a:solidFill>
                  <a:schemeClr val="bg1"/>
                </a:solidFill>
              </a:rPr>
              <a:t>Image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>
            <a:extLst>
              <a:ext uri="{FF2B5EF4-FFF2-40B4-BE49-F238E27FC236}">
                <a16:creationId xmlns:a16="http://schemas.microsoft.com/office/drawing/2014/main" xmlns="" id="{6D4529EF-A721-4F53-BEA3-2E620433E8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–"/>
              <a:defRPr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16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9B1E94F-095A-43D3-B365-6A4426C8C71E}" type="slidenum">
              <a:rPr lang="en-US" altLang="en-US" sz="800" smtClean="0">
                <a:solidFill>
                  <a:srgbClr val="B2B2B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</a:t>
            </a:fld>
            <a:endParaRPr lang="en-US" altLang="en-US" sz="800">
              <a:solidFill>
                <a:srgbClr val="B2B2B2"/>
              </a:solidFill>
            </a:endParaRPr>
          </a:p>
        </p:txBody>
      </p:sp>
      <p:sp>
        <p:nvSpPr>
          <p:cNvPr id="26627" name="Title 1">
            <a:extLst>
              <a:ext uri="{FF2B5EF4-FFF2-40B4-BE49-F238E27FC236}">
                <a16:creationId xmlns:a16="http://schemas.microsoft.com/office/drawing/2014/main" xmlns="" id="{2203A1F8-8492-4606-B14B-40F761EE4C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077200" cy="914400"/>
          </a:xfrm>
        </p:spPr>
        <p:txBody>
          <a:bodyPr/>
          <a:lstStyle/>
          <a:p>
            <a:pPr eaLnBrk="1" hangingPunct="1"/>
            <a:r>
              <a:rPr lang="en-US" altLang="en-US" sz="3200" dirty="0" err="1" smtClean="0">
                <a:ea typeface="ＭＳ Ｐゴシック" panose="020B0600070205080204" pitchFamily="34" charset="-128"/>
              </a:rPr>
              <a:t>Subrecipient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 Monitoring Resources</a:t>
            </a: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xmlns="" id="{444F6C90-B7F1-4C24-BDA5-3439AE5D70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7543800" cy="4525963"/>
          </a:xfrm>
        </p:spPr>
        <p:txBody>
          <a:bodyPr/>
          <a:lstStyle/>
          <a:p>
            <a:pPr>
              <a:defRPr/>
            </a:pPr>
            <a:r>
              <a:rPr lang="en-US" altLang="en-US" b="1" dirty="0" err="1">
                <a:ea typeface="ＭＳ Ｐゴシック" panose="020B0600070205080204" pitchFamily="34" charset="-128"/>
              </a:rPr>
              <a:t>Subrecipient</a:t>
            </a:r>
            <a:r>
              <a:rPr lang="en-US" altLang="en-US" b="1" dirty="0">
                <a:ea typeface="ＭＳ Ｐゴシック" panose="020B0600070205080204" pitchFamily="34" charset="-128"/>
              </a:rPr>
              <a:t> Monitoring Policy: </a:t>
            </a:r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https://osp.finance.harvard.edu/subrecipient-monitoring-policy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b="1" dirty="0" err="1">
                <a:ea typeface="ＭＳ Ｐゴシック" panose="020B0600070205080204" pitchFamily="34" charset="-128"/>
              </a:rPr>
              <a:t>Subrecipient</a:t>
            </a:r>
            <a:r>
              <a:rPr lang="en-US" altLang="en-US" b="1" dirty="0">
                <a:ea typeface="ＭＳ Ｐゴシック" panose="020B0600070205080204" pitchFamily="34" charset="-128"/>
              </a:rPr>
              <a:t> Monitoring Tool Kit: </a:t>
            </a:r>
            <a:r>
              <a:rPr lang="en-US" altLang="en-US" dirty="0">
                <a:ea typeface="ＭＳ Ｐゴシック" panose="020B0600070205080204" pitchFamily="34" charset="-128"/>
                <a:hlinkClick r:id="rId4"/>
              </a:rPr>
              <a:t>https://osp.finance.harvard.edu/subrecipient-monitoring-toolkit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b="1" dirty="0">
                <a:ea typeface="ＭＳ Ｐゴシック" panose="020B0600070205080204" pitchFamily="34" charset="-128"/>
              </a:rPr>
              <a:t>Central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Subrecipient</a:t>
            </a:r>
            <a:r>
              <a:rPr lang="en-US" altLang="en-US" b="1" dirty="0">
                <a:ea typeface="ＭＳ Ｐゴシック" panose="020B0600070205080204" pitchFamily="34" charset="-128"/>
              </a:rPr>
              <a:t> Monitoring Inbox: </a:t>
            </a:r>
            <a:r>
              <a:rPr lang="en-US" altLang="en-US" dirty="0">
                <a:ea typeface="ＭＳ Ｐゴシック" panose="020B0600070205080204" pitchFamily="34" charset="-128"/>
                <a:hlinkClick r:id="rId5"/>
              </a:rPr>
              <a:t>subrecipientmonitoring@harvard.edu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b="1" dirty="0">
                <a:ea typeface="ＭＳ Ｐゴシック" panose="020B0600070205080204" pitchFamily="34" charset="-128"/>
              </a:rPr>
              <a:t>USMC School Reps: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ea typeface="ＭＳ Ｐゴシック" panose="020B0600070205080204" pitchFamily="34" charset="-128"/>
              </a:rPr>
              <a:t>FAS/SEAS</a:t>
            </a:r>
            <a:r>
              <a:rPr lang="en-US" altLang="en-US" dirty="0">
                <a:ea typeface="ＭＳ Ｐゴシック" panose="020B0600070205080204" pitchFamily="34" charset="-128"/>
              </a:rPr>
              <a:t>: Charlotte Gallant &amp; Marina Magid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ea typeface="ＭＳ Ｐゴシック" panose="020B0600070205080204" pitchFamily="34" charset="-128"/>
              </a:rPr>
              <a:t>GSE</a:t>
            </a:r>
            <a:r>
              <a:rPr lang="en-US" altLang="en-US" dirty="0">
                <a:ea typeface="ＭＳ Ｐゴシック" panose="020B0600070205080204" pitchFamily="34" charset="-128"/>
              </a:rPr>
              <a:t>: Chris Potter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ea typeface="ＭＳ Ｐゴシック" panose="020B0600070205080204" pitchFamily="34" charset="-128"/>
              </a:rPr>
              <a:t>HKS</a:t>
            </a:r>
            <a:r>
              <a:rPr lang="en-US" altLang="en-US" dirty="0">
                <a:ea typeface="ＭＳ Ｐゴシック" panose="020B0600070205080204" pitchFamily="34" charset="-128"/>
              </a:rPr>
              <a:t>: Charlene Arzigian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ea typeface="ＭＳ Ｐゴシック" panose="020B0600070205080204" pitchFamily="34" charset="-128"/>
              </a:rPr>
              <a:t>HMS</a:t>
            </a:r>
            <a:r>
              <a:rPr lang="en-US" altLang="en-US" dirty="0">
                <a:ea typeface="ＭＳ Ｐゴシック" panose="020B0600070205080204" pitchFamily="34" charset="-128"/>
              </a:rPr>
              <a:t>: Rita Bergemann &amp; Melissa Maher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ea typeface="ＭＳ Ｐゴシック" panose="020B0600070205080204" pitchFamily="34" charset="-128"/>
              </a:rPr>
              <a:t>SPH: </a:t>
            </a:r>
            <a:r>
              <a:rPr lang="en-US" altLang="en-US" dirty="0">
                <a:ea typeface="ＭＳ Ｐゴシック" panose="020B0600070205080204" pitchFamily="34" charset="-128"/>
              </a:rPr>
              <a:t>Melissa Francis &amp; Elaine Kiley</a:t>
            </a: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xmlns="" id="{F4CB207C-2D22-4A13-93D6-B22F5C152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5908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–"/>
              <a:defRPr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50017"/>
              </a:buClr>
              <a:buFont typeface="Arial" panose="020B0604020202020204" pitchFamily="34" charset="0"/>
              <a:buChar char="•"/>
              <a:defRPr sz="1600">
                <a:solidFill>
                  <a:srgbClr val="4D4D4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0">
                <a:solidFill>
                  <a:schemeClr val="bg1"/>
                </a:solidFill>
              </a:rPr>
              <a:t>Image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April 9</a:t>
            </a:r>
            <a:r>
              <a:rPr lang="en-US" baseline="30000" dirty="0" smtClean="0"/>
              <a:t>th</a:t>
            </a:r>
            <a:r>
              <a:rPr lang="en-US" dirty="0" smtClean="0"/>
              <a:t> release features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DC2BC-9C26-42ED-9786-2E2FE499DF6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Bug fixes</a:t>
            </a:r>
          </a:p>
          <a:p>
            <a:pPr lvl="1"/>
            <a:r>
              <a:rPr lang="en-US" sz="2500" dirty="0"/>
              <a:t>Resolved an issue where users were receiving a 404 error screen after using the breadcrumbs and then trying to navigate to an edit screen</a:t>
            </a:r>
          </a:p>
          <a:p>
            <a:pPr lvl="1"/>
            <a:r>
              <a:rPr lang="en-US" sz="2500" dirty="0"/>
              <a:t>Corrected the Delete button on the Notices screen to properly read "Delete" instead of "Decline"</a:t>
            </a:r>
          </a:p>
          <a:p>
            <a:pPr lvl="1"/>
            <a:r>
              <a:rPr lang="en-US" sz="2500" b="1" dirty="0"/>
              <a:t>Added the disable tool-tips back to the Edit GL budget buttons on the accounts list screen</a:t>
            </a:r>
            <a:br>
              <a:rPr lang="en-US" sz="2500" b="1" dirty="0"/>
            </a:br>
            <a:endParaRPr lang="en-US" sz="2500" b="1" dirty="0"/>
          </a:p>
          <a:p>
            <a:pPr lvl="1"/>
            <a:r>
              <a:rPr lang="en-US" sz="2500" dirty="0"/>
              <a:t>Fixed an issue where selecting Revise to resubmit was giving a screen error, but still created a new request</a:t>
            </a:r>
          </a:p>
          <a:p>
            <a:pPr lvl="1"/>
            <a:r>
              <a:rPr lang="en-US" sz="2500" b="1" dirty="0"/>
              <a:t>Fixed an issue where proposals could not be deleted if there were associated </a:t>
            </a:r>
            <a:r>
              <a:rPr lang="en-US" sz="2500" b="1" dirty="0" err="1"/>
              <a:t>subagreements</a:t>
            </a:r>
            <a:r>
              <a:rPr lang="en-US" sz="2500" b="1" dirty="0"/>
              <a:t> (</a:t>
            </a:r>
            <a:r>
              <a:rPr lang="en-US" sz="2500" b="1" dirty="0" err="1"/>
              <a:t>subagreement</a:t>
            </a:r>
            <a:r>
              <a:rPr lang="en-US" sz="2500" b="1" dirty="0"/>
              <a:t> needs to be deleted first)</a:t>
            </a:r>
          </a:p>
          <a:p>
            <a:pPr lvl="1"/>
            <a:r>
              <a:rPr lang="en-US" sz="2500" b="1" dirty="0"/>
              <a:t>Corrected the Action Memo to show pending sub agreements correctly</a:t>
            </a:r>
          </a:p>
          <a:p>
            <a:pPr lvl="1"/>
            <a:r>
              <a:rPr lang="en-US" sz="2500" dirty="0"/>
              <a:t>Resolved an issue that was preventing people from being added to Standing teams</a:t>
            </a:r>
          </a:p>
          <a:p>
            <a:pPr lvl="1"/>
            <a:r>
              <a:rPr lang="en-US" sz="2500" dirty="0"/>
              <a:t>Corrected an issue on the pre-conversion person look-up where apostrophes were resulting in incorrect results</a:t>
            </a:r>
            <a:br>
              <a:rPr lang="en-US" sz="2500" dirty="0"/>
            </a:br>
            <a:endParaRPr lang="en-US" sz="2500" dirty="0"/>
          </a:p>
          <a:p>
            <a:pPr lvl="1"/>
            <a:r>
              <a:rPr lang="en-US" sz="2500" dirty="0"/>
              <a:t>Corrected search results on the post-conversion person look-up to sort by last name, then first name, then middle</a:t>
            </a:r>
          </a:p>
          <a:p>
            <a:pPr lvl="1"/>
            <a:r>
              <a:rPr lang="en-US" sz="2500" dirty="0"/>
              <a:t>Fixed a issue where when opening search results in multiple tabs, some tabs would result in an error message</a:t>
            </a:r>
          </a:p>
        </p:txBody>
      </p:sp>
    </p:spTree>
    <p:extLst>
      <p:ext uri="{BB962C8B-B14F-4D97-AF65-F5344CB8AC3E}">
        <p14:creationId xmlns:p14="http://schemas.microsoft.com/office/powerpoint/2010/main" val="16848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get more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DC2BC-9C26-42ED-9786-2E2FE499DF6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 anchor="ctr">
            <a:normAutofit fontScale="5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 dirty="0"/>
              <a:t>GMAS Website</a:t>
            </a:r>
            <a:br>
              <a:rPr lang="en-US" sz="4300" dirty="0"/>
            </a:br>
            <a:r>
              <a:rPr lang="en-US" sz="4300" dirty="0">
                <a:hlinkClick r:id="rId3"/>
              </a:rPr>
              <a:t>http://</a:t>
            </a:r>
            <a:r>
              <a:rPr lang="en-US" sz="4300" dirty="0" smtClean="0">
                <a:hlinkClick r:id="rId3"/>
              </a:rPr>
              <a:t>gmas.fss.harvard.edu</a:t>
            </a:r>
            <a:endParaRPr lang="en-US" sz="4300" dirty="0" smtClean="0"/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sz="4300" dirty="0" smtClean="0"/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4300" dirty="0" smtClean="0"/>
              <a:t>GMAS Release 1_46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4300" dirty="0">
                <a:hlinkClick r:id="rId4"/>
              </a:rPr>
              <a:t>https://</a:t>
            </a:r>
            <a:r>
              <a:rPr lang="en-US" sz="4300" dirty="0" smtClean="0">
                <a:hlinkClick r:id="rId4"/>
              </a:rPr>
              <a:t>gmas.fss.harvard.edu/news/gmas-release-146</a:t>
            </a:r>
            <a:endParaRPr lang="en-US" sz="4300" dirty="0" smtClean="0"/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sz="4300" dirty="0"/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4300" dirty="0" smtClean="0"/>
              <a:t>GMAS Roadmap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4300" dirty="0" smtClean="0">
                <a:hlinkClick r:id="rId5"/>
              </a:rPr>
              <a:t>https</a:t>
            </a:r>
            <a:r>
              <a:rPr lang="en-US" sz="4300" dirty="0">
                <a:hlinkClick r:id="rId5"/>
              </a:rPr>
              <a:t>://</a:t>
            </a:r>
            <a:r>
              <a:rPr lang="en-US" sz="4300" dirty="0" smtClean="0">
                <a:hlinkClick r:id="rId5"/>
              </a:rPr>
              <a:t>gmas.fss.harvard.edu/gmas-20</a:t>
            </a:r>
            <a:r>
              <a:rPr lang="en-US" sz="4300" dirty="0" smtClean="0"/>
              <a:t> </a:t>
            </a:r>
            <a:endParaRPr lang="en-US" sz="43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3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 dirty="0"/>
              <a:t>GMAS Blog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4400" dirty="0">
                <a:hlinkClick r:id="rId6"/>
              </a:rPr>
              <a:t>http://gmas.fss.harvard.edu/blog</a:t>
            </a:r>
            <a:endParaRPr lang="en-US" sz="43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>
              <a:buNone/>
            </a:pPr>
            <a:r>
              <a:rPr lang="en-US" sz="2200" dirty="0"/>
              <a:t>For questions or feedback please email </a:t>
            </a:r>
            <a:r>
              <a:rPr lang="en-US" sz="2200" dirty="0">
                <a:hlinkClick r:id="rId7"/>
              </a:rPr>
              <a:t>contactgmas@harvard.edu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You can also contact your GMAS business steering committee member with feedback - </a:t>
            </a:r>
            <a:r>
              <a:rPr lang="en-US" sz="2200" dirty="0">
                <a:hlinkClick r:id="rId8"/>
              </a:rPr>
              <a:t>http://gmas.fss.harvard.edu/gmas-20-business-steering-committee</a:t>
            </a:r>
            <a:r>
              <a:rPr lang="en-US" sz="22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5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FIRST?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245" y="2441176"/>
            <a:ext cx="5019451" cy="2822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80" y="2612123"/>
            <a:ext cx="3253418" cy="182915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638954" y="2946474"/>
            <a:ext cx="2610583" cy="1080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white"/>
                </a:solidFill>
              </a:rPr>
              <a:t>F.I.R.S.T. Project</a:t>
            </a:r>
          </a:p>
        </p:txBody>
      </p:sp>
    </p:spTree>
    <p:extLst>
      <p:ext uri="{BB962C8B-B14F-4D97-AF65-F5344CB8AC3E}">
        <p14:creationId xmlns:p14="http://schemas.microsoft.com/office/powerpoint/2010/main" val="22161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FRAP accomplish?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241550"/>
            <a:ext cx="7543800" cy="338415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100" dirty="0"/>
              <a:t>Automated 70% of Monthly Deliverables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100" dirty="0"/>
              <a:t>Proof </a:t>
            </a:r>
            <a:r>
              <a:rPr lang="en-US" sz="2100" dirty="0"/>
              <a:t>of Concept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100" dirty="0"/>
              <a:t>Fulfilled Business Need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100" dirty="0"/>
              <a:t>Reduced </a:t>
            </a:r>
            <a:r>
              <a:rPr lang="en-US" sz="2100" dirty="0"/>
              <a:t>Administrative Burden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100" dirty="0"/>
              <a:t>Improved Accuracy and Timeliness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100" dirty="0"/>
              <a:t>Allowed OSP Staff to Refocus on Value-Add Activities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00" dirty="0"/>
              <a:t>Collections to reduce receivables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00" dirty="0"/>
              <a:t>Reduction to past due and unreconciled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00" dirty="0"/>
              <a:t>Increased engagement with clients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95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950" dirty="0"/>
          </a:p>
        </p:txBody>
      </p:sp>
    </p:spTree>
    <p:extLst>
      <p:ext uri="{BB962C8B-B14F-4D97-AF65-F5344CB8AC3E}">
        <p14:creationId xmlns:p14="http://schemas.microsoft.com/office/powerpoint/2010/main" val="35986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FRAP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241550"/>
            <a:ext cx="7543800" cy="334129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100" dirty="0"/>
              <a:t>Not Built to HUIT </a:t>
            </a:r>
            <a:r>
              <a:rPr lang="en-US" sz="2100" dirty="0"/>
              <a:t>or Industry Standards</a:t>
            </a:r>
            <a:endParaRPr lang="en-US" sz="21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100" dirty="0"/>
              <a:t>Cumbersome </a:t>
            </a:r>
            <a:r>
              <a:rPr lang="en-US" sz="2100" dirty="0"/>
              <a:t>to </a:t>
            </a:r>
            <a:r>
              <a:rPr lang="en-US" sz="2100" dirty="0"/>
              <a:t>Support and Update</a:t>
            </a:r>
            <a:endParaRPr lang="en-US" sz="21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100" dirty="0"/>
              <a:t>Technically </a:t>
            </a:r>
            <a:r>
              <a:rPr lang="en-US" sz="2100" dirty="0"/>
              <a:t>Inadequate Infrastructure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Issues Require Reverse Engineering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100" dirty="0"/>
              <a:t>Unreliable Availability</a:t>
            </a:r>
            <a:endParaRPr lang="en-US" sz="21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100" dirty="0"/>
              <a:t>Poses Financial and Institutional Risk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Full </a:t>
            </a:r>
            <a:r>
              <a:rPr lang="en-US" sz="1800" dirty="0"/>
              <a:t>System Failure = Manual Process</a:t>
            </a:r>
          </a:p>
          <a:p>
            <a:endParaRPr lang="en-US" dirty="0"/>
          </a:p>
        </p:txBody>
      </p:sp>
      <p:pic>
        <p:nvPicPr>
          <p:cNvPr id="4" name="Picture 2" descr="Image result for dell lapt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59" y="2676537"/>
            <a:ext cx="2607469" cy="198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8634" y="2957513"/>
            <a:ext cx="181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0" dirty="0" err="1">
                <a:solidFill>
                  <a:prstClr val="white">
                    <a:lumMod val="85000"/>
                  </a:prstClr>
                </a:solidFill>
                <a:latin typeface="Calibri" panose="020F0502020204030204"/>
                <a:ea typeface="+mn-ea"/>
              </a:rPr>
              <a:t>FRAPtop</a:t>
            </a:r>
            <a:endParaRPr lang="en-US" sz="3600" b="0" dirty="0">
              <a:solidFill>
                <a:prstClr val="white">
                  <a:lumMod val="8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084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GMAS Release I: April 9th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241550"/>
            <a:ext cx="7543800" cy="3328028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Transition FRAP Automation into GMAS</a:t>
            </a:r>
          </a:p>
          <a:p>
            <a:pPr lvl="1"/>
            <a:r>
              <a:rPr lang="en-US" dirty="0"/>
              <a:t>9,000 financial deliverables prepared </a:t>
            </a:r>
            <a:r>
              <a:rPr lang="en-US" dirty="0" smtClean="0"/>
              <a:t>annually, 70% automated</a:t>
            </a:r>
            <a:endParaRPr lang="en-US" dirty="0"/>
          </a:p>
          <a:p>
            <a:pPr lvl="1"/>
            <a:r>
              <a:rPr lang="en-US" dirty="0" smtClean="0"/>
              <a:t>Mitigate Risk: Accuracy </a:t>
            </a:r>
            <a:r>
              <a:rPr lang="en-US" dirty="0"/>
              <a:t>and timeliness</a:t>
            </a:r>
          </a:p>
          <a:p>
            <a:r>
              <a:rPr lang="en-US" sz="1800" dirty="0"/>
              <a:t>Retire </a:t>
            </a:r>
            <a:r>
              <a:rPr lang="en-US" sz="1800" dirty="0"/>
              <a:t>FRAP (</a:t>
            </a:r>
            <a:r>
              <a:rPr lang="en-US" sz="1800" dirty="0" err="1"/>
              <a:t>FRAPtop</a:t>
            </a:r>
            <a:r>
              <a:rPr lang="en-US" sz="1800" dirty="0"/>
              <a:t>)</a:t>
            </a:r>
          </a:p>
          <a:p>
            <a:pPr lvl="1"/>
            <a:r>
              <a:rPr lang="en-US" dirty="0"/>
              <a:t>One less system! </a:t>
            </a:r>
          </a:p>
          <a:p>
            <a:pPr lvl="1"/>
            <a:r>
              <a:rPr lang="en-US" dirty="0"/>
              <a:t>Reduce financial and institutional risk</a:t>
            </a:r>
          </a:p>
          <a:p>
            <a:r>
              <a:rPr lang="en-US" sz="1800" dirty="0"/>
              <a:t>Improve </a:t>
            </a:r>
            <a:r>
              <a:rPr lang="en-US" sz="1800" dirty="0"/>
              <a:t>Post-Award Workflow</a:t>
            </a:r>
          </a:p>
          <a:p>
            <a:pPr lvl="1"/>
            <a:r>
              <a:rPr lang="en-US" dirty="0" smtClean="0"/>
              <a:t>Scheduling</a:t>
            </a:r>
          </a:p>
          <a:p>
            <a:pPr lvl="1"/>
            <a:r>
              <a:rPr lang="en-US" dirty="0" smtClean="0"/>
              <a:t>Preparing</a:t>
            </a:r>
          </a:p>
          <a:p>
            <a:pPr lvl="1"/>
            <a:r>
              <a:rPr lang="en-US" dirty="0" smtClean="0"/>
              <a:t>Approving</a:t>
            </a:r>
          </a:p>
          <a:p>
            <a:pPr lvl="1"/>
            <a:r>
              <a:rPr lang="en-US" dirty="0" smtClean="0"/>
              <a:t>Document </a:t>
            </a:r>
            <a:r>
              <a:rPr lang="en-US" dirty="0"/>
              <a:t>Retention</a:t>
            </a:r>
          </a:p>
          <a:p>
            <a:r>
              <a:rPr lang="en-US" sz="1800" dirty="0"/>
              <a:t>Increase </a:t>
            </a:r>
            <a:r>
              <a:rPr lang="en-US" sz="1800" dirty="0"/>
              <a:t>Transparency and Visibility to Clients</a:t>
            </a:r>
          </a:p>
          <a:p>
            <a:pPr lvl="1"/>
            <a:r>
              <a:rPr lang="en-US" dirty="0"/>
              <a:t>Real-time status of financial deliverables, preview of invoices/reports</a:t>
            </a:r>
          </a:p>
          <a:p>
            <a:endParaRPr lang="en-US" dirty="0"/>
          </a:p>
        </p:txBody>
      </p:sp>
      <p:pic>
        <p:nvPicPr>
          <p:cNvPr id="4" name="Picture 2" descr="Image result for dell lapt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59" y="2676537"/>
            <a:ext cx="2607469" cy="198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8634" y="2957513"/>
            <a:ext cx="181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0" dirty="0" err="1">
                <a:solidFill>
                  <a:prstClr val="white">
                    <a:lumMod val="85000"/>
                  </a:prstClr>
                </a:solidFill>
                <a:latin typeface="Calibri" panose="020F0502020204030204"/>
                <a:ea typeface="+mn-ea"/>
              </a:rPr>
              <a:t>FRAPtop</a:t>
            </a:r>
            <a:endParaRPr lang="en-US" sz="3600" b="0" dirty="0">
              <a:solidFill>
                <a:prstClr val="white">
                  <a:lumMod val="8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5536405" y="2160270"/>
            <a:ext cx="3164683" cy="3164683"/>
          </a:xfrm>
          <a:prstGeom prst="ellipse">
            <a:avLst/>
          </a:prstGeom>
          <a:noFill/>
          <a:ln w="3619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>
            <a:stCxn id="6" idx="3"/>
            <a:endCxn id="6" idx="7"/>
          </p:cNvCxnSpPr>
          <p:nvPr/>
        </p:nvCxnSpPr>
        <p:spPr>
          <a:xfrm flipV="1">
            <a:off x="5999863" y="2623728"/>
            <a:ext cx="2237768" cy="2237768"/>
          </a:xfrm>
          <a:prstGeom prst="line">
            <a:avLst/>
          </a:prstGeom>
          <a:ln w="381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89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Monthly GMAS Releases: </a:t>
            </a:r>
            <a:br>
              <a:rPr lang="en-US" dirty="0" smtClean="0"/>
            </a:br>
            <a:r>
              <a:rPr lang="en-US" dirty="0" smtClean="0"/>
              <a:t>May, June, and July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Enhancements</a:t>
            </a:r>
            <a:endParaRPr lang="en-US" sz="1800" dirty="0"/>
          </a:p>
          <a:p>
            <a:pPr lvl="1"/>
            <a:r>
              <a:rPr lang="en-US" sz="1500" dirty="0"/>
              <a:t>Improve </a:t>
            </a:r>
            <a:r>
              <a:rPr lang="en-US" sz="1500" dirty="0" err="1"/>
              <a:t>post-award</a:t>
            </a:r>
            <a:r>
              <a:rPr lang="en-US" sz="1500" dirty="0"/>
              <a:t> workflow</a:t>
            </a:r>
          </a:p>
          <a:p>
            <a:pPr lvl="1"/>
            <a:r>
              <a:rPr lang="en-US" sz="1500" dirty="0"/>
              <a:t>Scale-up automation</a:t>
            </a:r>
          </a:p>
          <a:p>
            <a:pPr lvl="1"/>
            <a:r>
              <a:rPr lang="en-US" sz="1500" dirty="0"/>
              <a:t>Compliance Checklist</a:t>
            </a:r>
          </a:p>
          <a:p>
            <a:pPr lvl="1"/>
            <a:r>
              <a:rPr lang="en-US" sz="1500" dirty="0"/>
              <a:t>GMAS as a communication tool for OSP and </a:t>
            </a:r>
            <a:r>
              <a:rPr lang="en-US" sz="1500" dirty="0"/>
              <a:t>clients</a:t>
            </a:r>
          </a:p>
          <a:p>
            <a:pPr marL="0" indent="0">
              <a:buNone/>
            </a:pPr>
            <a:r>
              <a:rPr lang="en-US" sz="1650" dirty="0"/>
              <a:t>Fix Bugs</a:t>
            </a: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20582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functionality will be available in GMAS after April 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241550"/>
            <a:ext cx="7543800" cy="3566318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Automate standard interim templates: HUI, HUFR, SF270, 1034/1035, and HUFI</a:t>
            </a:r>
          </a:p>
          <a:p>
            <a:pPr lvl="1"/>
            <a:r>
              <a:rPr lang="en-US" sz="1500" dirty="0"/>
              <a:t>Automate: Preparation, Approval, Email Submission to Sponsor</a:t>
            </a:r>
          </a:p>
          <a:p>
            <a:r>
              <a:rPr lang="en-US" sz="1800" dirty="0"/>
              <a:t>Access to preview PDF of templates</a:t>
            </a:r>
          </a:p>
          <a:p>
            <a:r>
              <a:rPr lang="en-US" sz="1800" dirty="0"/>
              <a:t>Going “Paperless” – Approve any financial deliverable electronically in GMAS</a:t>
            </a:r>
          </a:p>
          <a:p>
            <a:r>
              <a:rPr lang="en-US" sz="1800" dirty="0"/>
              <a:t>View “Real-Time” status of financial deliverables</a:t>
            </a:r>
          </a:p>
          <a:p>
            <a:pPr lvl="1"/>
            <a:r>
              <a:rPr lang="en-US" sz="1500" dirty="0"/>
              <a:t>Ability to put an item “on hold” </a:t>
            </a:r>
          </a:p>
          <a:p>
            <a:r>
              <a:rPr lang="en-US" sz="1800" dirty="0"/>
              <a:t>Quick access to financial documents – document </a:t>
            </a:r>
            <a:r>
              <a:rPr lang="en-US" sz="1800" dirty="0"/>
              <a:t>r</a:t>
            </a:r>
            <a:r>
              <a:rPr lang="en-US" sz="1800" dirty="0"/>
              <a:t>epository for each financial deliverable</a:t>
            </a:r>
          </a:p>
          <a:p>
            <a:r>
              <a:rPr lang="en-US" sz="1800" dirty="0"/>
              <a:t>Summary of invoices (paid and unpaid)</a:t>
            </a:r>
          </a:p>
          <a:p>
            <a:r>
              <a:rPr lang="en-US" sz="1800" dirty="0"/>
              <a:t>Improved scheduling (Info </a:t>
            </a:r>
            <a:r>
              <a:rPr lang="en-US" sz="1800" dirty="0" err="1"/>
              <a:t>Mgt</a:t>
            </a:r>
            <a:r>
              <a:rPr lang="en-US" sz="1800" dirty="0"/>
              <a:t>) workflow</a:t>
            </a:r>
          </a:p>
          <a:p>
            <a:pPr lvl="1"/>
            <a:r>
              <a:rPr lang="en-US" sz="1500" dirty="0"/>
              <a:t>New fields to assist financial deliverable review and preparation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" y="3508288"/>
            <a:ext cx="500063" cy="400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" y="4098335"/>
            <a:ext cx="500063" cy="400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" y="4625952"/>
            <a:ext cx="500063" cy="400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" y="5061645"/>
            <a:ext cx="500063" cy="400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55" y="2241551"/>
            <a:ext cx="261825" cy="261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55" y="2809457"/>
            <a:ext cx="261825" cy="261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" y="3124787"/>
            <a:ext cx="500063" cy="4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7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functionality will not be updated as part of Release I?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Compliance Checklist</a:t>
            </a:r>
          </a:p>
          <a:p>
            <a:pPr marL="150876" lvl="1" indent="0">
              <a:buNone/>
            </a:pPr>
            <a:r>
              <a:rPr lang="en-US" sz="1500" dirty="0"/>
              <a:t>OSP and Department may continue to use the FRAP Compliance Checklist (other functionality in FRAP will be disabled)</a:t>
            </a:r>
          </a:p>
          <a:p>
            <a:r>
              <a:rPr lang="en-US" sz="1800" dirty="0"/>
              <a:t>GMAS Notifications from GMAS to Clients</a:t>
            </a:r>
          </a:p>
          <a:p>
            <a:r>
              <a:rPr lang="en-US" sz="1800" dirty="0"/>
              <a:t>Accounts Receivable page</a:t>
            </a:r>
          </a:p>
          <a:p>
            <a:r>
              <a:rPr lang="en-US" sz="1800" dirty="0"/>
              <a:t>Receipts and Receivables screens (Cash Management)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7" y="2204371"/>
            <a:ext cx="388684" cy="388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7" y="2701428"/>
            <a:ext cx="388684" cy="388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7" y="3093397"/>
            <a:ext cx="388684" cy="388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7" y="3482081"/>
            <a:ext cx="388684" cy="38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3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PAC_PPT">
  <a:themeElements>
    <a:clrScheme name="HPAC_Powerpoint 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HPAC_Power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osing Thank you Slide">
  <a:themeElements>
    <a:clrScheme name="Closing Thank you Slide 1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Closing Thank you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sing Thank you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1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1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1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1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LIDE TWO">
  <a:themeElements>
    <a:clrScheme name="SLIDE TWO 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SLIDE TW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TW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WO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WO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WO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W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WO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WO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WO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WO 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WO 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lide">
  <a:themeElements>
    <a:clrScheme name="3_Slide 6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293352"/>
      </a:hlink>
      <a:folHlink>
        <a:srgbClr val="4E84C4"/>
      </a:folHlink>
    </a:clrScheme>
    <a:fontScheme name="3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lid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RANSITION SLIDE">
  <a:themeElements>
    <a:clrScheme name="TRANSITION SLIDE 13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TRANSITION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NSITION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SLIDE 13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SLIDE 14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RANSITION OPTION 2">
  <a:themeElements>
    <a:clrScheme name="TRANSITION OPTION 2 13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TRANSITION OPTION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NSITION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OPTION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OPTION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OPTION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OPTION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OPTION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OPTION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OPTION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OPTION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OPTION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OPTION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OPTION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OPTION 2 13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OPTION 2 14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 Slide">
  <a:themeElements>
    <a:clrScheme name="Blank Slide 1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Blank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1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1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1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1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losing Thank you Slide">
  <a:themeElements>
    <a:clrScheme name="1_Closing Thank you Slide 1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1_Closing Thank you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losing Thank you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1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1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1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1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1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1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Override1.xml><?xml version="1.0" encoding="utf-8"?>
<a:themeOverride xmlns:a="http://schemas.openxmlformats.org/drawingml/2006/main">
  <a:clrScheme name="HPAC TITLE 5">
    <a:dk1>
      <a:srgbClr val="000000"/>
    </a:dk1>
    <a:lt1>
      <a:srgbClr val="FFFFFF"/>
    </a:lt1>
    <a:dk2>
      <a:srgbClr val="A51C30"/>
    </a:dk2>
    <a:lt2>
      <a:srgbClr val="BAC5C6"/>
    </a:lt2>
    <a:accent1>
      <a:srgbClr val="8996A0"/>
    </a:accent1>
    <a:accent2>
      <a:srgbClr val="A51C30"/>
    </a:accent2>
    <a:accent3>
      <a:srgbClr val="FFFFFF"/>
    </a:accent3>
    <a:accent4>
      <a:srgbClr val="000000"/>
    </a:accent4>
    <a:accent5>
      <a:srgbClr val="C4C9CD"/>
    </a:accent5>
    <a:accent6>
      <a:srgbClr val="95182A"/>
    </a:accent6>
    <a:hlink>
      <a:srgbClr val="E87D1E"/>
    </a:hlink>
    <a:folHlink>
      <a:srgbClr val="4E84C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B2128A30EB014DBDB04ECA374D8B79" ma:contentTypeVersion="2" ma:contentTypeDescription="Create a new document." ma:contentTypeScope="" ma:versionID="5ff7e178984cdfcbfe346fe103a39d59">
  <xsd:schema xmlns:xsd="http://www.w3.org/2001/XMLSchema" xmlns:xs="http://www.w3.org/2001/XMLSchema" xmlns:p="http://schemas.microsoft.com/office/2006/metadata/properties" xmlns:ns2="8b7951e0-f8fe-4ef5-aba4-8ab36ddedb8c" targetNamespace="http://schemas.microsoft.com/office/2006/metadata/properties" ma:root="true" ma:fieldsID="319383395cd3f9c1b05a9d01a9c258d0" ns2:_="">
    <xsd:import namespace="8b7951e0-f8fe-4ef5-aba4-8ab36ddedb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951e0-f8fe-4ef5-aba4-8ab36ddedb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726BE2-F263-4BEE-9C1A-96C1E7C677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7951e0-f8fe-4ef5-aba4-8ab36ddedb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HPAC_PPT.potx</Template>
  <TotalTime>8689</TotalTime>
  <Words>829</Words>
  <Application>Microsoft Office PowerPoint</Application>
  <PresentationFormat>On-screen Show (4:3)</PresentationFormat>
  <Paragraphs>240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ＭＳ Ｐゴシック</vt:lpstr>
      <vt:lpstr>Arial</vt:lpstr>
      <vt:lpstr>Calibri</vt:lpstr>
      <vt:lpstr>Calibri Light</vt:lpstr>
      <vt:lpstr>Courier New</vt:lpstr>
      <vt:lpstr>HPAC_PPT</vt:lpstr>
      <vt:lpstr>Closing Thank you Slide</vt:lpstr>
      <vt:lpstr>SLIDE TWO</vt:lpstr>
      <vt:lpstr>3_Slide</vt:lpstr>
      <vt:lpstr>TRANSITION SLIDE</vt:lpstr>
      <vt:lpstr>TRANSITION OPTION 2</vt:lpstr>
      <vt:lpstr>Blank Slide</vt:lpstr>
      <vt:lpstr>1_Closing Thank you Slide</vt:lpstr>
      <vt:lpstr>Retrospect</vt:lpstr>
      <vt:lpstr>GMAS FIRST Release:  Update </vt:lpstr>
      <vt:lpstr>What is FIRST?</vt:lpstr>
      <vt:lpstr>What is FIRST?  </vt:lpstr>
      <vt:lpstr>What did FRAP accomplish?  </vt:lpstr>
      <vt:lpstr>FRAP Challenges</vt:lpstr>
      <vt:lpstr>GMAS Release I: April 9th</vt:lpstr>
      <vt:lpstr>Additional Monthly GMAS Releases:  May, June, and July</vt:lpstr>
      <vt:lpstr>What functionality will be available in GMAS after April 9th </vt:lpstr>
      <vt:lpstr>What functionality will not be updated as part of Release I?  </vt:lpstr>
      <vt:lpstr>Project Timeline</vt:lpstr>
      <vt:lpstr>PowerPoint Presentation</vt:lpstr>
      <vt:lpstr>PowerPoint Presentation</vt:lpstr>
      <vt:lpstr>Subrecipient Monitoring in GMAS</vt:lpstr>
      <vt:lpstr>Subrecipient Monitoring Updates</vt:lpstr>
      <vt:lpstr>GMAS Screen: Organization Homepage</vt:lpstr>
      <vt:lpstr>GMAS Screen: Risk Assessment Panel</vt:lpstr>
      <vt:lpstr>GMAS Screen: Risk Assessment Expanded</vt:lpstr>
      <vt:lpstr>GMAS Screen: Audit Organizations</vt:lpstr>
      <vt:lpstr>GMAS Screen: Related Segments</vt:lpstr>
      <vt:lpstr>Benefits and related process changes</vt:lpstr>
      <vt:lpstr>Reminder: Sub-monitoring responsibilities throughout the life cycle</vt:lpstr>
      <vt:lpstr>Subrecipient Monitoring Resources</vt:lpstr>
      <vt:lpstr>Additional April 9th release features</vt:lpstr>
      <vt:lpstr>Where to get more information</vt:lpstr>
    </vt:vector>
  </TitlesOfParts>
  <Company>Harvard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Arial 26 – 32 Bold</dc:title>
  <dc:creator>Administrator</dc:creator>
  <cp:lastModifiedBy>Dutt, Jonathan</cp:lastModifiedBy>
  <cp:revision>81</cp:revision>
  <dcterms:created xsi:type="dcterms:W3CDTF">2010-12-16T20:32:43Z</dcterms:created>
  <dcterms:modified xsi:type="dcterms:W3CDTF">2018-03-15T21:05:15Z</dcterms:modified>
</cp:coreProperties>
</file>